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</p:sldMasterIdLst>
  <p:notesMasterIdLst>
    <p:notesMasterId r:id="rId55"/>
  </p:notesMasterIdLst>
  <p:handoutMasterIdLst>
    <p:handoutMasterId r:id="rId56"/>
  </p:handoutMasterIdLst>
  <p:sldIdLst>
    <p:sldId id="1306" r:id="rId5"/>
    <p:sldId id="2124817551" r:id="rId6"/>
    <p:sldId id="2124817623" r:id="rId7"/>
    <p:sldId id="257" r:id="rId8"/>
    <p:sldId id="1245" r:id="rId9"/>
    <p:sldId id="1235" r:id="rId10"/>
    <p:sldId id="2124817569" r:id="rId11"/>
    <p:sldId id="2124817609" r:id="rId12"/>
    <p:sldId id="2124817608" r:id="rId13"/>
    <p:sldId id="628" r:id="rId14"/>
    <p:sldId id="2124817571" r:id="rId15"/>
    <p:sldId id="2124817572" r:id="rId16"/>
    <p:sldId id="2124817573" r:id="rId17"/>
    <p:sldId id="1307" r:id="rId18"/>
    <p:sldId id="7958" r:id="rId19"/>
    <p:sldId id="2124817624" r:id="rId20"/>
    <p:sldId id="2124817625" r:id="rId21"/>
    <p:sldId id="319" r:id="rId22"/>
    <p:sldId id="1340" r:id="rId23"/>
    <p:sldId id="1338" r:id="rId24"/>
    <p:sldId id="1324" r:id="rId25"/>
    <p:sldId id="1322" r:id="rId26"/>
    <p:sldId id="1134" r:id="rId27"/>
    <p:sldId id="1135" r:id="rId28"/>
    <p:sldId id="1137" r:id="rId29"/>
    <p:sldId id="2124817583" r:id="rId30"/>
    <p:sldId id="2124817584" r:id="rId31"/>
    <p:sldId id="2124817574" r:id="rId32"/>
    <p:sldId id="2124817627" r:id="rId33"/>
    <p:sldId id="2124817629" r:id="rId34"/>
    <p:sldId id="2124817579" r:id="rId35"/>
    <p:sldId id="2124817580" r:id="rId36"/>
    <p:sldId id="2124817566" r:id="rId37"/>
    <p:sldId id="2124817563" r:id="rId38"/>
    <p:sldId id="2124817564" r:id="rId39"/>
    <p:sldId id="2124817628" r:id="rId40"/>
    <p:sldId id="2124817630" r:id="rId41"/>
    <p:sldId id="2124817586" r:id="rId42"/>
    <p:sldId id="2124817631" r:id="rId43"/>
    <p:sldId id="2124817632" r:id="rId44"/>
    <p:sldId id="2124817633" r:id="rId45"/>
    <p:sldId id="2124817587" r:id="rId46"/>
    <p:sldId id="2124817588" r:id="rId47"/>
    <p:sldId id="2124817560" r:id="rId48"/>
    <p:sldId id="2124817581" r:id="rId49"/>
    <p:sldId id="2124817589" r:id="rId50"/>
    <p:sldId id="2124817626" r:id="rId51"/>
    <p:sldId id="390" r:id="rId52"/>
    <p:sldId id="331" r:id="rId53"/>
    <p:sldId id="2124817634" r:id="rId54"/>
  </p:sldIdLst>
  <p:sldSz cx="9144000" cy="5143500" type="screen16x9"/>
  <p:notesSz cx="6858000" cy="9144000"/>
  <p:embeddedFontLst>
    <p:embeddedFont>
      <p:font typeface="Catamaran" pitchFamily="2" charset="77"/>
      <p:regular r:id="rId57"/>
      <p:bold r:id="rId58"/>
      <p:italic r:id="rId59"/>
      <p:boldItalic r:id="rId60"/>
    </p:embeddedFont>
    <p:embeddedFont>
      <p:font typeface="Franklin Gothic Demi" panose="020B0603020102020204" pitchFamily="34" charset="0"/>
      <p:regular r:id="rId61"/>
      <p:bold r:id="rId62"/>
      <p:italic r:id="rId63"/>
      <p:boldItalic r:id="rId64"/>
    </p:embeddedFont>
    <p:embeddedFont>
      <p:font typeface="Montserrat" pitchFamily="2" charset="77"/>
      <p:regular r:id="rId65"/>
      <p:bold r:id="rId66"/>
      <p:italic r:id="rId67"/>
      <p:boldItalic r:id="rId68"/>
    </p:embeddedFont>
    <p:embeddedFont>
      <p:font typeface="News Gothic MT" panose="020B0503020103020203" pitchFamily="34" charset="0"/>
      <p:regular r:id="rId69"/>
      <p:bold r:id="rId70"/>
      <p:italic r:id="rId71"/>
      <p:boldItalic r:id="rId72"/>
    </p:embeddedFont>
    <p:embeddedFont>
      <p:font typeface="Roboto" panose="020F0502020204030204" pitchFamily="34" charset="0"/>
      <p:regular r:id="rId73"/>
      <p:bold r:id="rId74"/>
      <p:italic r:id="rId75"/>
      <p:boldItalic r:id="rId76"/>
    </p:embeddedFont>
    <p:embeddedFont>
      <p:font typeface="Verdana" panose="020B0604030504040204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6">
          <p15:clr>
            <a:srgbClr val="A4A3A4"/>
          </p15:clr>
        </p15:guide>
        <p15:guide id="2" pos="28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riegos, George" initials="MG" lastIdx="1" clrIdx="0">
    <p:extLst>
      <p:ext uri="{19B8F6BF-5375-455C-9EA6-DF929625EA0E}">
        <p15:presenceInfo xmlns:p15="http://schemas.microsoft.com/office/powerpoint/2012/main" userId="S::MAZAGV@upmc.edu::7c5f262a-7807-426e-8bd6-5b44fb2019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4199"/>
    <a:srgbClr val="363533"/>
    <a:srgbClr val="783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 autoAdjust="0"/>
    <p:restoredTop sz="86395"/>
  </p:normalViewPr>
  <p:slideViewPr>
    <p:cSldViewPr snapToGrid="0" snapToObjects="1" showGuides="1">
      <p:cViewPr varScale="1">
        <p:scale>
          <a:sx n="146" d="100"/>
          <a:sy n="146" d="100"/>
        </p:scale>
        <p:origin x="1408" y="176"/>
      </p:cViewPr>
      <p:guideLst>
        <p:guide orient="horz" pos="1656"/>
        <p:guide pos="28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4140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0.fntdata"/><Relationship Id="rId7" Type="http://schemas.openxmlformats.org/officeDocument/2006/relationships/slide" Target="slides/slide3.xml"/><Relationship Id="rId71" Type="http://schemas.openxmlformats.org/officeDocument/2006/relationships/font" Target="fonts/font1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0.fntdata"/><Relationship Id="rId61" Type="http://schemas.openxmlformats.org/officeDocument/2006/relationships/font" Target="fonts/font5.fntdata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[MSUD.xlsx]Chart!PivotTable11</c:name>
    <c:fmtId val="2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UPMC MSUD Experience</a:t>
            </a:r>
            <a:r>
              <a:rPr lang="en-US" baseline="0" dirty="0"/>
              <a:t>  (through 2/1/2024, n= 121)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Chart!$A$4:$A$25</c:f>
              <c:strCache>
                <c:ptCount val="21"/>
                <c:pt idx="0">
                  <c:v>1997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strCache>
            </c:strRef>
          </c:cat>
          <c:val>
            <c:numRef>
              <c:f>Chart!$B$4:$B$25</c:f>
              <c:numCache>
                <c:formatCode>General</c:formatCode>
                <c:ptCount val="21"/>
                <c:pt idx="0">
                  <c:v>1</c:v>
                </c:pt>
                <c:pt idx="1">
                  <c:v>6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4</c:v>
                </c:pt>
                <c:pt idx="7">
                  <c:v>6</c:v>
                </c:pt>
                <c:pt idx="8">
                  <c:v>6</c:v>
                </c:pt>
                <c:pt idx="9">
                  <c:v>3</c:v>
                </c:pt>
                <c:pt idx="10">
                  <c:v>5</c:v>
                </c:pt>
                <c:pt idx="11">
                  <c:v>7</c:v>
                </c:pt>
                <c:pt idx="12">
                  <c:v>6</c:v>
                </c:pt>
                <c:pt idx="13">
                  <c:v>4</c:v>
                </c:pt>
                <c:pt idx="14">
                  <c:v>8</c:v>
                </c:pt>
                <c:pt idx="15">
                  <c:v>11</c:v>
                </c:pt>
                <c:pt idx="16">
                  <c:v>7</c:v>
                </c:pt>
                <c:pt idx="17">
                  <c:v>3</c:v>
                </c:pt>
                <c:pt idx="18">
                  <c:v>6</c:v>
                </c:pt>
                <c:pt idx="19">
                  <c:v>8</c:v>
                </c:pt>
                <c:pt idx="2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9-4001-82BA-561175959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100"/>
        <c:axId val="1089728864"/>
        <c:axId val="1004977807"/>
      </c:barChart>
      <c:catAx>
        <c:axId val="108972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4977807"/>
        <c:crosses val="autoZero"/>
        <c:auto val="1"/>
        <c:lblAlgn val="ctr"/>
        <c:lblOffset val="100"/>
        <c:noMultiLvlLbl val="0"/>
      </c:catAx>
      <c:valAx>
        <c:axId val="1004977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728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69D3ED-4DBF-4DF9-9532-7EC58B2780B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98E5CF-286F-4C95-A8B5-2A7E997BEB6B}">
      <dgm:prSet/>
      <dgm:spPr/>
      <dgm:t>
        <a:bodyPr/>
        <a:lstStyle/>
        <a:p>
          <a:r>
            <a:rPr lang="en-US" dirty="0"/>
            <a:t>HIGH VARIATION IN CRITICAL OUTCOMES</a:t>
          </a:r>
        </a:p>
      </dgm:t>
    </dgm:pt>
    <dgm:pt modelId="{8E8C374C-B21B-4122-8BB1-708794EB716E}" type="parTrans" cxnId="{2341D8B4-4E62-4C57-8280-62AA9470893B}">
      <dgm:prSet/>
      <dgm:spPr/>
      <dgm:t>
        <a:bodyPr/>
        <a:lstStyle/>
        <a:p>
          <a:endParaRPr lang="en-US"/>
        </a:p>
      </dgm:t>
    </dgm:pt>
    <dgm:pt modelId="{5CA86690-0130-4461-B209-456AD8936840}" type="sibTrans" cxnId="{2341D8B4-4E62-4C57-8280-62AA9470893B}">
      <dgm:prSet/>
      <dgm:spPr/>
      <dgm:t>
        <a:bodyPr/>
        <a:lstStyle/>
        <a:p>
          <a:endParaRPr lang="en-US"/>
        </a:p>
      </dgm:t>
    </dgm:pt>
    <dgm:pt modelId="{85ABE8AD-53DC-4B64-84AF-F6BDA171C21C}">
      <dgm:prSet/>
      <dgm:spPr/>
      <dgm:t>
        <a:bodyPr/>
        <a:lstStyle/>
        <a:p>
          <a:r>
            <a:rPr lang="en-US" dirty="0"/>
            <a:t>ARE WE MEASURING IDEAL OUTCOMES</a:t>
          </a:r>
        </a:p>
      </dgm:t>
    </dgm:pt>
    <dgm:pt modelId="{30C8BE50-79CE-4FAA-A6D7-F60A7E0981C7}" type="parTrans" cxnId="{F8AABE7C-479D-4A7B-986C-BF19147CA436}">
      <dgm:prSet/>
      <dgm:spPr/>
      <dgm:t>
        <a:bodyPr/>
        <a:lstStyle/>
        <a:p>
          <a:endParaRPr lang="en-US"/>
        </a:p>
      </dgm:t>
    </dgm:pt>
    <dgm:pt modelId="{71CBCCFD-53AC-4A96-915B-6216F4156B0B}" type="sibTrans" cxnId="{F8AABE7C-479D-4A7B-986C-BF19147CA436}">
      <dgm:prSet/>
      <dgm:spPr/>
      <dgm:t>
        <a:bodyPr/>
        <a:lstStyle/>
        <a:p>
          <a:endParaRPr lang="en-US"/>
        </a:p>
      </dgm:t>
    </dgm:pt>
    <dgm:pt modelId="{1ABB4E42-9993-47A0-9CAB-8B0A3749C587}">
      <dgm:prSet/>
      <dgm:spPr/>
      <dgm:t>
        <a:bodyPr/>
        <a:lstStyle/>
        <a:p>
          <a:r>
            <a:rPr lang="en-US" dirty="0"/>
            <a:t>CAN WE BETTER STANDARDIZE CARE?</a:t>
          </a:r>
        </a:p>
      </dgm:t>
    </dgm:pt>
    <dgm:pt modelId="{4252A1C2-656E-4FC1-9BB4-A0871F777125}" type="parTrans" cxnId="{7D293D24-A830-4B17-8A75-854E5FA93700}">
      <dgm:prSet/>
      <dgm:spPr/>
      <dgm:t>
        <a:bodyPr/>
        <a:lstStyle/>
        <a:p>
          <a:endParaRPr lang="en-US"/>
        </a:p>
      </dgm:t>
    </dgm:pt>
    <dgm:pt modelId="{EBBB9C66-48F9-45D8-8A85-4B56A124AB7B}" type="sibTrans" cxnId="{7D293D24-A830-4B17-8A75-854E5FA93700}">
      <dgm:prSet/>
      <dgm:spPr/>
      <dgm:t>
        <a:bodyPr/>
        <a:lstStyle/>
        <a:p>
          <a:endParaRPr lang="en-US"/>
        </a:p>
      </dgm:t>
    </dgm:pt>
    <dgm:pt modelId="{DFBA85B7-3EF5-4FB9-9CD8-2A081392AE8D}" type="pres">
      <dgm:prSet presAssocID="{A569D3ED-4DBF-4DF9-9532-7EC58B2780B6}" presName="vert0" presStyleCnt="0">
        <dgm:presLayoutVars>
          <dgm:dir/>
          <dgm:animOne val="branch"/>
          <dgm:animLvl val="lvl"/>
        </dgm:presLayoutVars>
      </dgm:prSet>
      <dgm:spPr/>
    </dgm:pt>
    <dgm:pt modelId="{2A154C72-2CD2-401B-9C84-A6AB1FE9DE72}" type="pres">
      <dgm:prSet presAssocID="{E198E5CF-286F-4C95-A8B5-2A7E997BEB6B}" presName="thickLine" presStyleLbl="alignNode1" presStyleIdx="0" presStyleCnt="3"/>
      <dgm:spPr/>
    </dgm:pt>
    <dgm:pt modelId="{DEE1F0A4-9058-4E0A-AC36-F8047D18A28B}" type="pres">
      <dgm:prSet presAssocID="{E198E5CF-286F-4C95-A8B5-2A7E997BEB6B}" presName="horz1" presStyleCnt="0"/>
      <dgm:spPr/>
    </dgm:pt>
    <dgm:pt modelId="{F751B7DA-A57C-450C-A002-C84F3DB63D6D}" type="pres">
      <dgm:prSet presAssocID="{E198E5CF-286F-4C95-A8B5-2A7E997BEB6B}" presName="tx1" presStyleLbl="revTx" presStyleIdx="0" presStyleCnt="3"/>
      <dgm:spPr/>
    </dgm:pt>
    <dgm:pt modelId="{C5AD014A-9568-45D9-84E6-721C77531D21}" type="pres">
      <dgm:prSet presAssocID="{E198E5CF-286F-4C95-A8B5-2A7E997BEB6B}" presName="vert1" presStyleCnt="0"/>
      <dgm:spPr/>
    </dgm:pt>
    <dgm:pt modelId="{E1554D5B-C7B0-4BE5-9FB1-2AEA1672DB72}" type="pres">
      <dgm:prSet presAssocID="{85ABE8AD-53DC-4B64-84AF-F6BDA171C21C}" presName="thickLine" presStyleLbl="alignNode1" presStyleIdx="1" presStyleCnt="3"/>
      <dgm:spPr/>
    </dgm:pt>
    <dgm:pt modelId="{52001CFD-F537-447F-AC16-1A681ED3FF93}" type="pres">
      <dgm:prSet presAssocID="{85ABE8AD-53DC-4B64-84AF-F6BDA171C21C}" presName="horz1" presStyleCnt="0"/>
      <dgm:spPr/>
    </dgm:pt>
    <dgm:pt modelId="{8A7AF6A2-8CF6-4219-B7E8-0B0850F3E742}" type="pres">
      <dgm:prSet presAssocID="{85ABE8AD-53DC-4B64-84AF-F6BDA171C21C}" presName="tx1" presStyleLbl="revTx" presStyleIdx="1" presStyleCnt="3"/>
      <dgm:spPr/>
    </dgm:pt>
    <dgm:pt modelId="{69DC90AD-A4F1-4F63-8493-BF10A526D989}" type="pres">
      <dgm:prSet presAssocID="{85ABE8AD-53DC-4B64-84AF-F6BDA171C21C}" presName="vert1" presStyleCnt="0"/>
      <dgm:spPr/>
    </dgm:pt>
    <dgm:pt modelId="{4A31056B-346F-4A01-86EF-E74FA014ACF6}" type="pres">
      <dgm:prSet presAssocID="{1ABB4E42-9993-47A0-9CAB-8B0A3749C587}" presName="thickLine" presStyleLbl="alignNode1" presStyleIdx="2" presStyleCnt="3"/>
      <dgm:spPr/>
    </dgm:pt>
    <dgm:pt modelId="{377F6968-8781-411B-A5CD-AEE065AAD3CC}" type="pres">
      <dgm:prSet presAssocID="{1ABB4E42-9993-47A0-9CAB-8B0A3749C587}" presName="horz1" presStyleCnt="0"/>
      <dgm:spPr/>
    </dgm:pt>
    <dgm:pt modelId="{65C5BD69-AC27-4D8A-B1E6-EA1180E13382}" type="pres">
      <dgm:prSet presAssocID="{1ABB4E42-9993-47A0-9CAB-8B0A3749C587}" presName="tx1" presStyleLbl="revTx" presStyleIdx="2" presStyleCnt="3"/>
      <dgm:spPr/>
    </dgm:pt>
    <dgm:pt modelId="{1D06C89A-73C6-4200-8183-FF4DA1995AD6}" type="pres">
      <dgm:prSet presAssocID="{1ABB4E42-9993-47A0-9CAB-8B0A3749C587}" presName="vert1" presStyleCnt="0"/>
      <dgm:spPr/>
    </dgm:pt>
  </dgm:ptLst>
  <dgm:cxnLst>
    <dgm:cxn modelId="{7D293D24-A830-4B17-8A75-854E5FA93700}" srcId="{A569D3ED-4DBF-4DF9-9532-7EC58B2780B6}" destId="{1ABB4E42-9993-47A0-9CAB-8B0A3749C587}" srcOrd="2" destOrd="0" parTransId="{4252A1C2-656E-4FC1-9BB4-A0871F777125}" sibTransId="{EBBB9C66-48F9-45D8-8A85-4B56A124AB7B}"/>
    <dgm:cxn modelId="{E7634D2D-3AB1-45CC-96EA-7E51224ECE9B}" type="presOf" srcId="{85ABE8AD-53DC-4B64-84AF-F6BDA171C21C}" destId="{8A7AF6A2-8CF6-4219-B7E8-0B0850F3E742}" srcOrd="0" destOrd="0" presId="urn:microsoft.com/office/officeart/2008/layout/LinedList"/>
    <dgm:cxn modelId="{41EE455E-9650-410B-822E-DF03A6A7EBB6}" type="presOf" srcId="{E198E5CF-286F-4C95-A8B5-2A7E997BEB6B}" destId="{F751B7DA-A57C-450C-A002-C84F3DB63D6D}" srcOrd="0" destOrd="0" presId="urn:microsoft.com/office/officeart/2008/layout/LinedList"/>
    <dgm:cxn modelId="{F8AABE7C-479D-4A7B-986C-BF19147CA436}" srcId="{A569D3ED-4DBF-4DF9-9532-7EC58B2780B6}" destId="{85ABE8AD-53DC-4B64-84AF-F6BDA171C21C}" srcOrd="1" destOrd="0" parTransId="{30C8BE50-79CE-4FAA-A6D7-F60A7E0981C7}" sibTransId="{71CBCCFD-53AC-4A96-915B-6216F4156B0B}"/>
    <dgm:cxn modelId="{2341D8B4-4E62-4C57-8280-62AA9470893B}" srcId="{A569D3ED-4DBF-4DF9-9532-7EC58B2780B6}" destId="{E198E5CF-286F-4C95-A8B5-2A7E997BEB6B}" srcOrd="0" destOrd="0" parTransId="{8E8C374C-B21B-4122-8BB1-708794EB716E}" sibTransId="{5CA86690-0130-4461-B209-456AD8936840}"/>
    <dgm:cxn modelId="{F6A8C3B6-08CC-4892-8F22-9DF2A63C299F}" type="presOf" srcId="{A569D3ED-4DBF-4DF9-9532-7EC58B2780B6}" destId="{DFBA85B7-3EF5-4FB9-9CD8-2A081392AE8D}" srcOrd="0" destOrd="0" presId="urn:microsoft.com/office/officeart/2008/layout/LinedList"/>
    <dgm:cxn modelId="{A725CADA-9442-4742-AE2A-986FB0D99EDE}" type="presOf" srcId="{1ABB4E42-9993-47A0-9CAB-8B0A3749C587}" destId="{65C5BD69-AC27-4D8A-B1E6-EA1180E13382}" srcOrd="0" destOrd="0" presId="urn:microsoft.com/office/officeart/2008/layout/LinedList"/>
    <dgm:cxn modelId="{848A521A-B95D-4786-A3E8-E4F3BCE1C205}" type="presParOf" srcId="{DFBA85B7-3EF5-4FB9-9CD8-2A081392AE8D}" destId="{2A154C72-2CD2-401B-9C84-A6AB1FE9DE72}" srcOrd="0" destOrd="0" presId="urn:microsoft.com/office/officeart/2008/layout/LinedList"/>
    <dgm:cxn modelId="{6A73610E-FC55-4928-92D2-4C6A92AFCB9A}" type="presParOf" srcId="{DFBA85B7-3EF5-4FB9-9CD8-2A081392AE8D}" destId="{DEE1F0A4-9058-4E0A-AC36-F8047D18A28B}" srcOrd="1" destOrd="0" presId="urn:microsoft.com/office/officeart/2008/layout/LinedList"/>
    <dgm:cxn modelId="{60782BC1-FA4D-4B0E-A2F1-3CBBECCA0382}" type="presParOf" srcId="{DEE1F0A4-9058-4E0A-AC36-F8047D18A28B}" destId="{F751B7DA-A57C-450C-A002-C84F3DB63D6D}" srcOrd="0" destOrd="0" presId="urn:microsoft.com/office/officeart/2008/layout/LinedList"/>
    <dgm:cxn modelId="{7E231C8A-9F36-4110-9DD2-57D9805B71FC}" type="presParOf" srcId="{DEE1F0A4-9058-4E0A-AC36-F8047D18A28B}" destId="{C5AD014A-9568-45D9-84E6-721C77531D21}" srcOrd="1" destOrd="0" presId="urn:microsoft.com/office/officeart/2008/layout/LinedList"/>
    <dgm:cxn modelId="{BC294D30-C5CC-4CC5-90A5-3FE5901837BE}" type="presParOf" srcId="{DFBA85B7-3EF5-4FB9-9CD8-2A081392AE8D}" destId="{E1554D5B-C7B0-4BE5-9FB1-2AEA1672DB72}" srcOrd="2" destOrd="0" presId="urn:microsoft.com/office/officeart/2008/layout/LinedList"/>
    <dgm:cxn modelId="{46FD0797-FBAE-4247-BF2E-DC3E6D02949D}" type="presParOf" srcId="{DFBA85B7-3EF5-4FB9-9CD8-2A081392AE8D}" destId="{52001CFD-F537-447F-AC16-1A681ED3FF93}" srcOrd="3" destOrd="0" presId="urn:microsoft.com/office/officeart/2008/layout/LinedList"/>
    <dgm:cxn modelId="{C36019DD-FDB2-493A-938F-1133226F278A}" type="presParOf" srcId="{52001CFD-F537-447F-AC16-1A681ED3FF93}" destId="{8A7AF6A2-8CF6-4219-B7E8-0B0850F3E742}" srcOrd="0" destOrd="0" presId="urn:microsoft.com/office/officeart/2008/layout/LinedList"/>
    <dgm:cxn modelId="{936EC667-F734-4543-B586-98DBFC1FDADA}" type="presParOf" srcId="{52001CFD-F537-447F-AC16-1A681ED3FF93}" destId="{69DC90AD-A4F1-4F63-8493-BF10A526D989}" srcOrd="1" destOrd="0" presId="urn:microsoft.com/office/officeart/2008/layout/LinedList"/>
    <dgm:cxn modelId="{0010E057-4FA9-4EE3-B5E1-F1ED94655E6E}" type="presParOf" srcId="{DFBA85B7-3EF5-4FB9-9CD8-2A081392AE8D}" destId="{4A31056B-346F-4A01-86EF-E74FA014ACF6}" srcOrd="4" destOrd="0" presId="urn:microsoft.com/office/officeart/2008/layout/LinedList"/>
    <dgm:cxn modelId="{4FDBBEBC-DE8A-489E-875E-8324E70AEF50}" type="presParOf" srcId="{DFBA85B7-3EF5-4FB9-9CD8-2A081392AE8D}" destId="{377F6968-8781-411B-A5CD-AEE065AAD3CC}" srcOrd="5" destOrd="0" presId="urn:microsoft.com/office/officeart/2008/layout/LinedList"/>
    <dgm:cxn modelId="{7006DC04-6440-4F7C-8570-3CA51F3EF7CF}" type="presParOf" srcId="{377F6968-8781-411B-A5CD-AEE065AAD3CC}" destId="{65C5BD69-AC27-4D8A-B1E6-EA1180E13382}" srcOrd="0" destOrd="0" presId="urn:microsoft.com/office/officeart/2008/layout/LinedList"/>
    <dgm:cxn modelId="{6449F6C3-8F09-473F-B0BD-E7C633916448}" type="presParOf" srcId="{377F6968-8781-411B-A5CD-AEE065AAD3CC}" destId="{1D06C89A-73C6-4200-8183-FF4DA1995A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FE67D5-59AB-4A62-89F0-C79710F36D7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4FFD97-4F9D-4A21-B91A-96E6C986FD97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4"/>
              </a:solidFill>
              <a:latin typeface="News Gothic MT" panose="020B0504020203020204" pitchFamily="34" charset="0"/>
            </a:rPr>
            <a:t>Collaboration</a:t>
          </a:r>
          <a:r>
            <a:rPr lang="en-US" sz="1800" b="1" dirty="0">
              <a:latin typeface="News Gothic MT" panose="020B0504020203020204" pitchFamily="34" charset="0"/>
            </a:rPr>
            <a:t> </a:t>
          </a:r>
        </a:p>
      </dgm:t>
    </dgm:pt>
    <dgm:pt modelId="{F1629906-25C6-41FF-876D-D7EB9BD87AC7}" type="parTrans" cxnId="{95E32B25-71E8-42D0-9E04-CB8A663C91B7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2010691F-2D6C-4B1D-BE0B-5AEC4737DD99}" type="sibTrans" cxnId="{95E32B25-71E8-42D0-9E04-CB8A663C91B7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10207698-3846-497A-8116-3B585D8B95D3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4"/>
              </a:solidFill>
              <a:latin typeface="News Gothic MT" panose="020B0504020203020204" pitchFamily="34" charset="0"/>
            </a:rPr>
            <a:t>Transparency </a:t>
          </a:r>
        </a:p>
      </dgm:t>
    </dgm:pt>
    <dgm:pt modelId="{19FE5F49-5EFB-4FBE-BCEA-58611E9C514D}" type="parTrans" cxnId="{47227EBA-FC97-44EB-B172-4B6691AA9670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1042E9CD-F287-4C99-A364-EDA781BC47EF}" type="sibTrans" cxnId="{47227EBA-FC97-44EB-B172-4B6691AA9670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7A12ECB4-FDA7-44AE-884B-0DDB95E011B3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4"/>
              </a:solidFill>
              <a:latin typeface="News Gothic MT" panose="020B0504020203020204" pitchFamily="34" charset="0"/>
            </a:rPr>
            <a:t>Urgency</a:t>
          </a:r>
        </a:p>
      </dgm:t>
    </dgm:pt>
    <dgm:pt modelId="{D45B5682-37E3-4126-99ED-BF75464F7D89}" type="parTrans" cxnId="{70496C87-E4F7-4159-BFC1-6CA5B9F9A9D5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50EB96E6-0929-4E61-8312-416BB404C3B5}" type="sibTrans" cxnId="{70496C87-E4F7-4159-BFC1-6CA5B9F9A9D5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5F129761-CC5A-44E1-B2D2-34C1D765742E}">
      <dgm:prSet/>
      <dgm:spPr/>
      <dgm:t>
        <a:bodyPr/>
        <a:lstStyle/>
        <a:p>
          <a:r>
            <a:rPr lang="en-US" dirty="0">
              <a:solidFill>
                <a:srgbClr val="201751"/>
              </a:solidFill>
              <a:latin typeface="News Gothic MT" panose="020B0504020203020204" pitchFamily="34" charset="0"/>
            </a:rPr>
            <a:t>A desire among members to forgo individual gains in lieu of collective efforts</a:t>
          </a:r>
          <a:r>
            <a:rPr lang="en-US" dirty="0">
              <a:latin typeface="News Gothic MT" panose="020B0504020203020204" pitchFamily="34" charset="0"/>
            </a:rPr>
            <a:t>.</a:t>
          </a:r>
        </a:p>
      </dgm:t>
    </dgm:pt>
    <dgm:pt modelId="{E92E4B45-CAED-43C5-AEB3-2C675C25B4C6}" type="parTrans" cxnId="{6EB92F8C-CB60-474D-8FC9-5FFC6F4B6DFB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898A7C51-0426-447E-B04F-648D5E864F50}" type="sibTrans" cxnId="{6EB92F8C-CB60-474D-8FC9-5FFC6F4B6DFB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8BA204F2-07D5-4831-884E-1AF371FCD271}">
      <dgm:prSet phldrT="[Text]"/>
      <dgm:spPr/>
      <dgm:t>
        <a:bodyPr/>
        <a:lstStyle/>
        <a:p>
          <a:r>
            <a:rPr lang="en-US" dirty="0">
              <a:solidFill>
                <a:srgbClr val="201751"/>
              </a:solidFill>
              <a:latin typeface="News Gothic MT" panose="020B0504020203020204" pitchFamily="34" charset="0"/>
            </a:rPr>
            <a:t>A shared sense of determination to quickly and dramatically improve patient care and outcomes.</a:t>
          </a:r>
        </a:p>
      </dgm:t>
    </dgm:pt>
    <dgm:pt modelId="{70138770-251E-4E32-BC47-B3A0EEBAE8AC}" type="parTrans" cxnId="{9B10C418-5E2A-42F4-A450-79EDB01C7784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08FF0EE2-EF93-4A1C-B6F3-52F34D0C82EB}" type="sibTrans" cxnId="{9B10C418-5E2A-42F4-A450-79EDB01C7784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480D6DE2-49F8-4685-BE7A-DB05A5E41E69}">
      <dgm:prSet phldrT="[Text]"/>
      <dgm:spPr/>
      <dgm:t>
        <a:bodyPr/>
        <a:lstStyle/>
        <a:p>
          <a:r>
            <a:rPr lang="en-US" dirty="0">
              <a:solidFill>
                <a:srgbClr val="201751"/>
              </a:solidFill>
              <a:latin typeface="News Gothic MT" panose="020B0504020203020204" pitchFamily="34" charset="0"/>
            </a:rPr>
            <a:t>A willingness among members to freely and openly share data within and beyond the Network.</a:t>
          </a:r>
        </a:p>
      </dgm:t>
    </dgm:pt>
    <dgm:pt modelId="{148D0B6C-F739-43D1-BD44-55E58F706DA9}" type="parTrans" cxnId="{5AFB9BF0-A372-46C0-A049-AB927E1D3947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9C339A41-FBE1-4335-8C48-46C49F070633}" type="sibTrans" cxnId="{5AFB9BF0-A372-46C0-A049-AB927E1D3947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DFC10429-0F6C-483B-BB29-F0DBC642E814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4"/>
              </a:solidFill>
              <a:latin typeface="News Gothic MT" panose="020B0504020203020204" pitchFamily="34" charset="0"/>
            </a:rPr>
            <a:t>Equity</a:t>
          </a:r>
        </a:p>
      </dgm:t>
    </dgm:pt>
    <dgm:pt modelId="{F8338034-B984-47AB-9AF0-2B5A9919F424}" type="parTrans" cxnId="{9263FA17-393C-4873-9B6A-EFB0A173BC7D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9AD2B903-F6BB-4259-AA9F-A07005D32D63}" type="sibTrans" cxnId="{9263FA17-393C-4873-9B6A-EFB0A173BC7D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75E872E1-2FF9-46AC-A7DF-5C438FC8DCE4}">
      <dgm:prSet phldrT="[Text]"/>
      <dgm:spPr/>
      <dgm:t>
        <a:bodyPr/>
        <a:lstStyle/>
        <a:p>
          <a:r>
            <a:rPr lang="en-US" dirty="0">
              <a:solidFill>
                <a:srgbClr val="201751"/>
              </a:solidFill>
              <a:latin typeface="News Gothic MT" panose="020B0504020203020204" pitchFamily="34" charset="0"/>
            </a:rPr>
            <a:t>Continually striving to minimize financial, social, environmental, and racial inequities in access to and outcomes after liver transplantation.</a:t>
          </a:r>
        </a:p>
      </dgm:t>
    </dgm:pt>
    <dgm:pt modelId="{010DB5A9-3CD0-4F78-8815-739E9BFA2D9F}" type="parTrans" cxnId="{79C16015-2E69-4BD6-A71E-9987C94DA610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B55DB94C-3624-42D1-A1EB-A618CCA3C6A9}" type="sibTrans" cxnId="{79C16015-2E69-4BD6-A71E-9987C94DA610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08D411AA-75BC-43C1-8ADB-958997C77CDE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4"/>
              </a:solidFill>
              <a:latin typeface="News Gothic MT" panose="020B0504020203020204" pitchFamily="34" charset="0"/>
            </a:rPr>
            <a:t>Innovation</a:t>
          </a:r>
        </a:p>
      </dgm:t>
    </dgm:pt>
    <dgm:pt modelId="{D93ADACF-7377-4178-85D8-97409B033C22}" type="parTrans" cxnId="{CA55603D-9920-4D97-9C9C-2B2684F4422F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E3B1011C-D468-46F9-8B11-B06E76835BB2}" type="sibTrans" cxnId="{CA55603D-9920-4D97-9C9C-2B2684F4422F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DCA675C0-DAEC-43A0-B93D-6640DE9773D7}">
      <dgm:prSet phldrT="[Text]"/>
      <dgm:spPr/>
      <dgm:t>
        <a:bodyPr/>
        <a:lstStyle/>
        <a:p>
          <a:r>
            <a:rPr lang="en-US" dirty="0">
              <a:solidFill>
                <a:srgbClr val="201751"/>
              </a:solidFill>
              <a:latin typeface="News Gothic MT" panose="020B0504020203020204" pitchFamily="34" charset="0"/>
            </a:rPr>
            <a:t>A determination to identify and use leading approaches and technologies to advance our goals.</a:t>
          </a:r>
        </a:p>
      </dgm:t>
    </dgm:pt>
    <dgm:pt modelId="{29D64204-FE1D-41D7-B8D2-D9082F12AFA9}" type="parTrans" cxnId="{798828DC-5764-4BFB-8FD6-B7152C4985F2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E1442151-9D44-4E09-AF21-8F2028B088CD}" type="sibTrans" cxnId="{798828DC-5764-4BFB-8FD6-B7152C4985F2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47122FBE-4E7A-4FFC-B20E-E0EFE738AD96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4"/>
              </a:solidFill>
              <a:latin typeface="News Gothic MT" panose="020B0504020203020204" pitchFamily="34" charset="0"/>
            </a:rPr>
            <a:t>Excellence</a:t>
          </a:r>
        </a:p>
      </dgm:t>
    </dgm:pt>
    <dgm:pt modelId="{0BB86908-8846-44C1-B36A-9AB2563DC5C2}" type="parTrans" cxnId="{5F447059-43AD-4014-B67D-B151104130A1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76E00CA2-EFAC-44F5-8782-EFB770D9AA5F}" type="sibTrans" cxnId="{5F447059-43AD-4014-B67D-B151104130A1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09CC91B8-92C4-44EF-AF35-2F784B826764}">
      <dgm:prSet phldrT="[Text]"/>
      <dgm:spPr/>
      <dgm:t>
        <a:bodyPr/>
        <a:lstStyle/>
        <a:p>
          <a:r>
            <a:rPr lang="en-US" dirty="0">
              <a:solidFill>
                <a:srgbClr val="201751"/>
              </a:solidFill>
              <a:latin typeface="News Gothic MT" panose="020B0504020203020204" pitchFamily="34" charset="0"/>
            </a:rPr>
            <a:t>A commitment to engage leaders across multiple fields and combine their expertise.</a:t>
          </a:r>
        </a:p>
      </dgm:t>
    </dgm:pt>
    <dgm:pt modelId="{6BC665A4-8838-468D-BE7F-D17B2770490F}" type="parTrans" cxnId="{7ED2AD20-6022-4D97-9B52-28C89431A747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9B15FA2D-B622-44B3-89F3-5A8E4FD5FB8F}" type="sibTrans" cxnId="{7ED2AD20-6022-4D97-9B52-28C89431A747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A2F158D8-9AEF-44F7-9B23-2394439CC65B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4"/>
              </a:solidFill>
              <a:latin typeface="News Gothic MT" panose="020B0504020203020204" pitchFamily="34" charset="0"/>
            </a:rPr>
            <a:t>Synergy</a:t>
          </a:r>
        </a:p>
      </dgm:t>
    </dgm:pt>
    <dgm:pt modelId="{818917B5-F222-4D6D-B2AF-D3ADA5A30FF9}" type="parTrans" cxnId="{93543BE9-5D6C-451C-B90E-EEBECA49CFC3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7E072EB7-ACF1-4219-A940-E0250A331675}" type="sibTrans" cxnId="{93543BE9-5D6C-451C-B90E-EEBECA49CFC3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5580393F-D0F6-4632-8FB5-1BB9DD403BEF}">
      <dgm:prSet phldrT="[Text]"/>
      <dgm:spPr/>
      <dgm:t>
        <a:bodyPr/>
        <a:lstStyle/>
        <a:p>
          <a:r>
            <a:rPr lang="en-US" dirty="0">
              <a:solidFill>
                <a:srgbClr val="201751"/>
              </a:solidFill>
              <a:latin typeface="News Gothic MT" panose="020B0504020203020204" pitchFamily="34" charset="0"/>
            </a:rPr>
            <a:t>A drive to build off existing systems (e.g., SPLIT) or provide expertise to regulatory bodies (e.g., UNOS) who are advocating for improvement in outcomes for children.</a:t>
          </a:r>
        </a:p>
      </dgm:t>
    </dgm:pt>
    <dgm:pt modelId="{F6275023-2834-4B16-BC60-2D9D05C473DC}" type="parTrans" cxnId="{940E76ED-FF51-475F-96C2-0EC4491C918F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E6ACF367-3DE6-4141-AA54-9C814191D391}" type="sibTrans" cxnId="{940E76ED-FF51-475F-96C2-0EC4491C918F}">
      <dgm:prSet/>
      <dgm:spPr/>
      <dgm:t>
        <a:bodyPr/>
        <a:lstStyle/>
        <a:p>
          <a:endParaRPr lang="en-US">
            <a:latin typeface="News Gothic MT" panose="020B0504020203020204" pitchFamily="34" charset="0"/>
          </a:endParaRPr>
        </a:p>
      </dgm:t>
    </dgm:pt>
    <dgm:pt modelId="{1E1D3FF4-EF6E-4091-AB02-FD74F5BDDFD3}" type="pres">
      <dgm:prSet presAssocID="{55FE67D5-59AB-4A62-89F0-C79710F36D7F}" presName="linear" presStyleCnt="0">
        <dgm:presLayoutVars>
          <dgm:dir/>
          <dgm:animLvl val="lvl"/>
          <dgm:resizeHandles val="exact"/>
        </dgm:presLayoutVars>
      </dgm:prSet>
      <dgm:spPr/>
    </dgm:pt>
    <dgm:pt modelId="{309B1E76-4A51-4E6D-88BB-48DE2B91E0D5}" type="pres">
      <dgm:prSet presAssocID="{FF4FFD97-4F9D-4A21-B91A-96E6C986FD97}" presName="parentLin" presStyleCnt="0"/>
      <dgm:spPr/>
    </dgm:pt>
    <dgm:pt modelId="{0ECFDFEF-7A4D-45CF-BE1B-41B69369A0F4}" type="pres">
      <dgm:prSet presAssocID="{FF4FFD97-4F9D-4A21-B91A-96E6C986FD97}" presName="parentLeftMargin" presStyleLbl="node1" presStyleIdx="0" presStyleCnt="7"/>
      <dgm:spPr/>
    </dgm:pt>
    <dgm:pt modelId="{87E3FBFD-596A-4B17-A504-4C81B20A08A3}" type="pres">
      <dgm:prSet presAssocID="{FF4FFD97-4F9D-4A21-B91A-96E6C986FD9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08E9FA4-BE09-4144-AB73-D3F73E26D7C7}" type="pres">
      <dgm:prSet presAssocID="{FF4FFD97-4F9D-4A21-B91A-96E6C986FD97}" presName="negativeSpace" presStyleCnt="0"/>
      <dgm:spPr/>
    </dgm:pt>
    <dgm:pt modelId="{4739CFC6-4A46-45D2-B6A3-25A7927E4F1E}" type="pres">
      <dgm:prSet presAssocID="{FF4FFD97-4F9D-4A21-B91A-96E6C986FD97}" presName="childText" presStyleLbl="conFgAcc1" presStyleIdx="0" presStyleCnt="7">
        <dgm:presLayoutVars>
          <dgm:bulletEnabled val="1"/>
        </dgm:presLayoutVars>
      </dgm:prSet>
      <dgm:spPr/>
    </dgm:pt>
    <dgm:pt modelId="{1F0EB11D-E9A1-4AA1-B1AB-8364BE9A07E7}" type="pres">
      <dgm:prSet presAssocID="{2010691F-2D6C-4B1D-BE0B-5AEC4737DD99}" presName="spaceBetweenRectangles" presStyleCnt="0"/>
      <dgm:spPr/>
    </dgm:pt>
    <dgm:pt modelId="{D7DE2F93-5633-48C9-AA2B-6D0A1FD15B24}" type="pres">
      <dgm:prSet presAssocID="{7A12ECB4-FDA7-44AE-884B-0DDB95E011B3}" presName="parentLin" presStyleCnt="0"/>
      <dgm:spPr/>
    </dgm:pt>
    <dgm:pt modelId="{96914B7D-3F10-44F8-9446-D51D92208C9C}" type="pres">
      <dgm:prSet presAssocID="{7A12ECB4-FDA7-44AE-884B-0DDB95E011B3}" presName="parentLeftMargin" presStyleLbl="node1" presStyleIdx="0" presStyleCnt="7"/>
      <dgm:spPr/>
    </dgm:pt>
    <dgm:pt modelId="{9D012BDC-CB32-48F1-AFA9-D96C0053EB5D}" type="pres">
      <dgm:prSet presAssocID="{7A12ECB4-FDA7-44AE-884B-0DDB95E011B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7364017-8896-481C-AE56-558B277EA7A0}" type="pres">
      <dgm:prSet presAssocID="{7A12ECB4-FDA7-44AE-884B-0DDB95E011B3}" presName="negativeSpace" presStyleCnt="0"/>
      <dgm:spPr/>
    </dgm:pt>
    <dgm:pt modelId="{AB197E6D-05E2-4C08-9587-66021D5D1B85}" type="pres">
      <dgm:prSet presAssocID="{7A12ECB4-FDA7-44AE-884B-0DDB95E011B3}" presName="childText" presStyleLbl="conFgAcc1" presStyleIdx="1" presStyleCnt="7">
        <dgm:presLayoutVars>
          <dgm:bulletEnabled val="1"/>
        </dgm:presLayoutVars>
      </dgm:prSet>
      <dgm:spPr/>
    </dgm:pt>
    <dgm:pt modelId="{4563B5A9-7B1A-4166-8689-4FD32907D0F3}" type="pres">
      <dgm:prSet presAssocID="{50EB96E6-0929-4E61-8312-416BB404C3B5}" presName="spaceBetweenRectangles" presStyleCnt="0"/>
      <dgm:spPr/>
    </dgm:pt>
    <dgm:pt modelId="{D02C82FB-9BBA-4806-9760-945FDEB44658}" type="pres">
      <dgm:prSet presAssocID="{10207698-3846-497A-8116-3B585D8B95D3}" presName="parentLin" presStyleCnt="0"/>
      <dgm:spPr/>
    </dgm:pt>
    <dgm:pt modelId="{755213FD-13E7-4E7D-97C1-0FC70FECE99F}" type="pres">
      <dgm:prSet presAssocID="{10207698-3846-497A-8116-3B585D8B95D3}" presName="parentLeftMargin" presStyleLbl="node1" presStyleIdx="1" presStyleCnt="7"/>
      <dgm:spPr/>
    </dgm:pt>
    <dgm:pt modelId="{71F7536D-EF5A-4844-92A8-B9C93DEFB504}" type="pres">
      <dgm:prSet presAssocID="{10207698-3846-497A-8116-3B585D8B95D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1C38314-A0B2-4A80-B235-E9A8660A4CA3}" type="pres">
      <dgm:prSet presAssocID="{10207698-3846-497A-8116-3B585D8B95D3}" presName="negativeSpace" presStyleCnt="0"/>
      <dgm:spPr/>
    </dgm:pt>
    <dgm:pt modelId="{85222CAC-1A5D-41E5-AA57-6A6A2DC0D736}" type="pres">
      <dgm:prSet presAssocID="{10207698-3846-497A-8116-3B585D8B95D3}" presName="childText" presStyleLbl="conFgAcc1" presStyleIdx="2" presStyleCnt="7">
        <dgm:presLayoutVars>
          <dgm:bulletEnabled val="1"/>
        </dgm:presLayoutVars>
      </dgm:prSet>
      <dgm:spPr/>
    </dgm:pt>
    <dgm:pt modelId="{9F007303-0F80-46E8-B4E8-D31FFF109ADD}" type="pres">
      <dgm:prSet presAssocID="{1042E9CD-F287-4C99-A364-EDA781BC47EF}" presName="spaceBetweenRectangles" presStyleCnt="0"/>
      <dgm:spPr/>
    </dgm:pt>
    <dgm:pt modelId="{3402AC74-E146-4329-918D-554A1046D8D5}" type="pres">
      <dgm:prSet presAssocID="{DFC10429-0F6C-483B-BB29-F0DBC642E814}" presName="parentLin" presStyleCnt="0"/>
      <dgm:spPr/>
    </dgm:pt>
    <dgm:pt modelId="{53921F4B-A282-47F3-9FE0-A0A46F549CF7}" type="pres">
      <dgm:prSet presAssocID="{DFC10429-0F6C-483B-BB29-F0DBC642E814}" presName="parentLeftMargin" presStyleLbl="node1" presStyleIdx="2" presStyleCnt="7"/>
      <dgm:spPr/>
    </dgm:pt>
    <dgm:pt modelId="{C482B4D3-FE71-4AC0-8DDB-519539EF494D}" type="pres">
      <dgm:prSet presAssocID="{DFC10429-0F6C-483B-BB29-F0DBC642E81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F6E31C8-E694-4F69-A651-A1903AD9EBA9}" type="pres">
      <dgm:prSet presAssocID="{DFC10429-0F6C-483B-BB29-F0DBC642E814}" presName="negativeSpace" presStyleCnt="0"/>
      <dgm:spPr/>
    </dgm:pt>
    <dgm:pt modelId="{3B8A2200-50DA-49A8-B070-2FEFD2C57A48}" type="pres">
      <dgm:prSet presAssocID="{DFC10429-0F6C-483B-BB29-F0DBC642E814}" presName="childText" presStyleLbl="conFgAcc1" presStyleIdx="3" presStyleCnt="7">
        <dgm:presLayoutVars>
          <dgm:bulletEnabled val="1"/>
        </dgm:presLayoutVars>
      </dgm:prSet>
      <dgm:spPr/>
    </dgm:pt>
    <dgm:pt modelId="{C703CDF4-440C-4819-BA27-DC3D4AB13EF1}" type="pres">
      <dgm:prSet presAssocID="{9AD2B903-F6BB-4259-AA9F-A07005D32D63}" presName="spaceBetweenRectangles" presStyleCnt="0"/>
      <dgm:spPr/>
    </dgm:pt>
    <dgm:pt modelId="{7F1BA5A2-B397-470D-B931-C7059C5EC3DA}" type="pres">
      <dgm:prSet presAssocID="{08D411AA-75BC-43C1-8ADB-958997C77CDE}" presName="parentLin" presStyleCnt="0"/>
      <dgm:spPr/>
    </dgm:pt>
    <dgm:pt modelId="{34B960CE-0208-4A38-B8F4-C01528B22065}" type="pres">
      <dgm:prSet presAssocID="{08D411AA-75BC-43C1-8ADB-958997C77CDE}" presName="parentLeftMargin" presStyleLbl="node1" presStyleIdx="3" presStyleCnt="7"/>
      <dgm:spPr/>
    </dgm:pt>
    <dgm:pt modelId="{E74E15EF-B0CA-40B4-8D21-3ECA3EA933A8}" type="pres">
      <dgm:prSet presAssocID="{08D411AA-75BC-43C1-8ADB-958997C77CD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84E1495-C2B0-4951-AA29-073AC057DA26}" type="pres">
      <dgm:prSet presAssocID="{08D411AA-75BC-43C1-8ADB-958997C77CDE}" presName="negativeSpace" presStyleCnt="0"/>
      <dgm:spPr/>
    </dgm:pt>
    <dgm:pt modelId="{D492B2AA-0E57-45C6-BFB6-5CDA26CAF96E}" type="pres">
      <dgm:prSet presAssocID="{08D411AA-75BC-43C1-8ADB-958997C77CDE}" presName="childText" presStyleLbl="conFgAcc1" presStyleIdx="4" presStyleCnt="7">
        <dgm:presLayoutVars>
          <dgm:bulletEnabled val="1"/>
        </dgm:presLayoutVars>
      </dgm:prSet>
      <dgm:spPr/>
    </dgm:pt>
    <dgm:pt modelId="{BC48F8AD-66CD-43A0-B904-2849D2F6EC13}" type="pres">
      <dgm:prSet presAssocID="{E3B1011C-D468-46F9-8B11-B06E76835BB2}" presName="spaceBetweenRectangles" presStyleCnt="0"/>
      <dgm:spPr/>
    </dgm:pt>
    <dgm:pt modelId="{EEA11E77-831F-4571-9E1B-531EA48A87BF}" type="pres">
      <dgm:prSet presAssocID="{47122FBE-4E7A-4FFC-B20E-E0EFE738AD96}" presName="parentLin" presStyleCnt="0"/>
      <dgm:spPr/>
    </dgm:pt>
    <dgm:pt modelId="{DDBBCAC0-22F0-4EB8-B38A-632BAF6E2B7C}" type="pres">
      <dgm:prSet presAssocID="{47122FBE-4E7A-4FFC-B20E-E0EFE738AD96}" presName="parentLeftMargin" presStyleLbl="node1" presStyleIdx="4" presStyleCnt="7"/>
      <dgm:spPr/>
    </dgm:pt>
    <dgm:pt modelId="{DD81D116-62C3-47A2-A5A0-E85712F16DA4}" type="pres">
      <dgm:prSet presAssocID="{47122FBE-4E7A-4FFC-B20E-E0EFE738AD9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43E0196-10D6-4242-96D4-003B0FBC6963}" type="pres">
      <dgm:prSet presAssocID="{47122FBE-4E7A-4FFC-B20E-E0EFE738AD96}" presName="negativeSpace" presStyleCnt="0"/>
      <dgm:spPr/>
    </dgm:pt>
    <dgm:pt modelId="{F4C54301-0773-4929-9244-E728711FD47B}" type="pres">
      <dgm:prSet presAssocID="{47122FBE-4E7A-4FFC-B20E-E0EFE738AD96}" presName="childText" presStyleLbl="conFgAcc1" presStyleIdx="5" presStyleCnt="7">
        <dgm:presLayoutVars>
          <dgm:bulletEnabled val="1"/>
        </dgm:presLayoutVars>
      </dgm:prSet>
      <dgm:spPr/>
    </dgm:pt>
    <dgm:pt modelId="{58B82135-2F6D-4A58-9793-F6BF279C3DC7}" type="pres">
      <dgm:prSet presAssocID="{76E00CA2-EFAC-44F5-8782-EFB770D9AA5F}" presName="spaceBetweenRectangles" presStyleCnt="0"/>
      <dgm:spPr/>
    </dgm:pt>
    <dgm:pt modelId="{C6BF2B30-2FAB-40D6-A0AF-DAB23C285371}" type="pres">
      <dgm:prSet presAssocID="{A2F158D8-9AEF-44F7-9B23-2394439CC65B}" presName="parentLin" presStyleCnt="0"/>
      <dgm:spPr/>
    </dgm:pt>
    <dgm:pt modelId="{8FC3FE25-764A-4EEA-B74C-442596512AFE}" type="pres">
      <dgm:prSet presAssocID="{A2F158D8-9AEF-44F7-9B23-2394439CC65B}" presName="parentLeftMargin" presStyleLbl="node1" presStyleIdx="5" presStyleCnt="7"/>
      <dgm:spPr/>
    </dgm:pt>
    <dgm:pt modelId="{7535D555-4A63-420E-8730-DA332EFEE85E}" type="pres">
      <dgm:prSet presAssocID="{A2F158D8-9AEF-44F7-9B23-2394439CC65B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0181A91F-BE27-48C5-8F5B-A6E7D6817EB8}" type="pres">
      <dgm:prSet presAssocID="{A2F158D8-9AEF-44F7-9B23-2394439CC65B}" presName="negativeSpace" presStyleCnt="0"/>
      <dgm:spPr/>
    </dgm:pt>
    <dgm:pt modelId="{AD6B9A98-A0D8-4BE6-8976-09C6CAC59698}" type="pres">
      <dgm:prSet presAssocID="{A2F158D8-9AEF-44F7-9B23-2394439CC65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BB01205-62DF-44D0-B1AD-66CADD9E09E0}" type="presOf" srcId="{10207698-3846-497A-8116-3B585D8B95D3}" destId="{755213FD-13E7-4E7D-97C1-0FC70FECE99F}" srcOrd="0" destOrd="0" presId="urn:microsoft.com/office/officeart/2005/8/layout/list1"/>
    <dgm:cxn modelId="{5BA96806-397B-44E3-A991-C37A0E056A0C}" type="presOf" srcId="{8BA204F2-07D5-4831-884E-1AF371FCD271}" destId="{AB197E6D-05E2-4C08-9587-66021D5D1B85}" srcOrd="0" destOrd="0" presId="urn:microsoft.com/office/officeart/2005/8/layout/list1"/>
    <dgm:cxn modelId="{041AE20B-2AB0-497A-B351-D7954F4EC1F7}" type="presOf" srcId="{DFC10429-0F6C-483B-BB29-F0DBC642E814}" destId="{C482B4D3-FE71-4AC0-8DDB-519539EF494D}" srcOrd="1" destOrd="0" presId="urn:microsoft.com/office/officeart/2005/8/layout/list1"/>
    <dgm:cxn modelId="{7BB0B30C-402C-4E6E-BBC4-C17C89A45AF1}" type="presOf" srcId="{A2F158D8-9AEF-44F7-9B23-2394439CC65B}" destId="{8FC3FE25-764A-4EEA-B74C-442596512AFE}" srcOrd="0" destOrd="0" presId="urn:microsoft.com/office/officeart/2005/8/layout/list1"/>
    <dgm:cxn modelId="{AA3BC30E-0365-4B02-B61E-184875BCC374}" type="presOf" srcId="{47122FBE-4E7A-4FFC-B20E-E0EFE738AD96}" destId="{DD81D116-62C3-47A2-A5A0-E85712F16DA4}" srcOrd="1" destOrd="0" presId="urn:microsoft.com/office/officeart/2005/8/layout/list1"/>
    <dgm:cxn modelId="{F449D314-8809-426D-BD74-ED2DC5B38FCF}" type="presOf" srcId="{09CC91B8-92C4-44EF-AF35-2F784B826764}" destId="{F4C54301-0773-4929-9244-E728711FD47B}" srcOrd="0" destOrd="0" presId="urn:microsoft.com/office/officeart/2005/8/layout/list1"/>
    <dgm:cxn modelId="{79C16015-2E69-4BD6-A71E-9987C94DA610}" srcId="{DFC10429-0F6C-483B-BB29-F0DBC642E814}" destId="{75E872E1-2FF9-46AC-A7DF-5C438FC8DCE4}" srcOrd="0" destOrd="0" parTransId="{010DB5A9-3CD0-4F78-8815-739E9BFA2D9F}" sibTransId="{B55DB94C-3624-42D1-A1EB-A618CCA3C6A9}"/>
    <dgm:cxn modelId="{9263FA17-393C-4873-9B6A-EFB0A173BC7D}" srcId="{55FE67D5-59AB-4A62-89F0-C79710F36D7F}" destId="{DFC10429-0F6C-483B-BB29-F0DBC642E814}" srcOrd="3" destOrd="0" parTransId="{F8338034-B984-47AB-9AF0-2B5A9919F424}" sibTransId="{9AD2B903-F6BB-4259-AA9F-A07005D32D63}"/>
    <dgm:cxn modelId="{9B10C418-5E2A-42F4-A450-79EDB01C7784}" srcId="{7A12ECB4-FDA7-44AE-884B-0DDB95E011B3}" destId="{8BA204F2-07D5-4831-884E-1AF371FCD271}" srcOrd="0" destOrd="0" parTransId="{70138770-251E-4E32-BC47-B3A0EEBAE8AC}" sibTransId="{08FF0EE2-EF93-4A1C-B6F3-52F34D0C82EB}"/>
    <dgm:cxn modelId="{7ED2AD20-6022-4D97-9B52-28C89431A747}" srcId="{47122FBE-4E7A-4FFC-B20E-E0EFE738AD96}" destId="{09CC91B8-92C4-44EF-AF35-2F784B826764}" srcOrd="0" destOrd="0" parTransId="{6BC665A4-8838-468D-BE7F-D17B2770490F}" sibTransId="{9B15FA2D-B622-44B3-89F3-5A8E4FD5FB8F}"/>
    <dgm:cxn modelId="{95E32B25-71E8-42D0-9E04-CB8A663C91B7}" srcId="{55FE67D5-59AB-4A62-89F0-C79710F36D7F}" destId="{FF4FFD97-4F9D-4A21-B91A-96E6C986FD97}" srcOrd="0" destOrd="0" parTransId="{F1629906-25C6-41FF-876D-D7EB9BD87AC7}" sibTransId="{2010691F-2D6C-4B1D-BE0B-5AEC4737DD99}"/>
    <dgm:cxn modelId="{418E2829-6BB7-4D3C-A391-4A30B90F0229}" type="presOf" srcId="{DFC10429-0F6C-483B-BB29-F0DBC642E814}" destId="{53921F4B-A282-47F3-9FE0-A0A46F549CF7}" srcOrd="0" destOrd="0" presId="urn:microsoft.com/office/officeart/2005/8/layout/list1"/>
    <dgm:cxn modelId="{ABC91636-1920-448B-AC8E-72C2B8AE4005}" type="presOf" srcId="{DCA675C0-DAEC-43A0-B93D-6640DE9773D7}" destId="{D492B2AA-0E57-45C6-BFB6-5CDA26CAF96E}" srcOrd="0" destOrd="0" presId="urn:microsoft.com/office/officeart/2005/8/layout/list1"/>
    <dgm:cxn modelId="{CA55603D-9920-4D97-9C9C-2B2684F4422F}" srcId="{55FE67D5-59AB-4A62-89F0-C79710F36D7F}" destId="{08D411AA-75BC-43C1-8ADB-958997C77CDE}" srcOrd="4" destOrd="0" parTransId="{D93ADACF-7377-4178-85D8-97409B033C22}" sibTransId="{E3B1011C-D468-46F9-8B11-B06E76835BB2}"/>
    <dgm:cxn modelId="{500BE84D-9D39-4F12-B64E-5A308405EE7E}" type="presOf" srcId="{75E872E1-2FF9-46AC-A7DF-5C438FC8DCE4}" destId="{3B8A2200-50DA-49A8-B070-2FEFD2C57A48}" srcOrd="0" destOrd="0" presId="urn:microsoft.com/office/officeart/2005/8/layout/list1"/>
    <dgm:cxn modelId="{75B6AD56-8C0C-4ED2-8195-D7DA63AF7B37}" type="presOf" srcId="{7A12ECB4-FDA7-44AE-884B-0DDB95E011B3}" destId="{96914B7D-3F10-44F8-9446-D51D92208C9C}" srcOrd="0" destOrd="0" presId="urn:microsoft.com/office/officeart/2005/8/layout/list1"/>
    <dgm:cxn modelId="{5F447059-43AD-4014-B67D-B151104130A1}" srcId="{55FE67D5-59AB-4A62-89F0-C79710F36D7F}" destId="{47122FBE-4E7A-4FFC-B20E-E0EFE738AD96}" srcOrd="5" destOrd="0" parTransId="{0BB86908-8846-44C1-B36A-9AB2563DC5C2}" sibTransId="{76E00CA2-EFAC-44F5-8782-EFB770D9AA5F}"/>
    <dgm:cxn modelId="{2E5A8869-6A72-424D-97F0-C944897D0D3E}" type="presOf" srcId="{7A12ECB4-FDA7-44AE-884B-0DDB95E011B3}" destId="{9D012BDC-CB32-48F1-AFA9-D96C0053EB5D}" srcOrd="1" destOrd="0" presId="urn:microsoft.com/office/officeart/2005/8/layout/list1"/>
    <dgm:cxn modelId="{9B8D716B-0A69-40E5-B879-C61A09AAD79D}" type="presOf" srcId="{A2F158D8-9AEF-44F7-9B23-2394439CC65B}" destId="{7535D555-4A63-420E-8730-DA332EFEE85E}" srcOrd="1" destOrd="0" presId="urn:microsoft.com/office/officeart/2005/8/layout/list1"/>
    <dgm:cxn modelId="{8E3D9F7F-C507-4E1B-9104-E76DDE6C56AA}" type="presOf" srcId="{480D6DE2-49F8-4685-BE7A-DB05A5E41E69}" destId="{85222CAC-1A5D-41E5-AA57-6A6A2DC0D736}" srcOrd="0" destOrd="0" presId="urn:microsoft.com/office/officeart/2005/8/layout/list1"/>
    <dgm:cxn modelId="{70496C87-E4F7-4159-BFC1-6CA5B9F9A9D5}" srcId="{55FE67D5-59AB-4A62-89F0-C79710F36D7F}" destId="{7A12ECB4-FDA7-44AE-884B-0DDB95E011B3}" srcOrd="1" destOrd="0" parTransId="{D45B5682-37E3-4126-99ED-BF75464F7D89}" sibTransId="{50EB96E6-0929-4E61-8312-416BB404C3B5}"/>
    <dgm:cxn modelId="{63BB4988-3DFE-438B-81A1-96DC82BF7586}" type="presOf" srcId="{FF4FFD97-4F9D-4A21-B91A-96E6C986FD97}" destId="{0ECFDFEF-7A4D-45CF-BE1B-41B69369A0F4}" srcOrd="0" destOrd="0" presId="urn:microsoft.com/office/officeart/2005/8/layout/list1"/>
    <dgm:cxn modelId="{6EB92F8C-CB60-474D-8FC9-5FFC6F4B6DFB}" srcId="{FF4FFD97-4F9D-4A21-B91A-96E6C986FD97}" destId="{5F129761-CC5A-44E1-B2D2-34C1D765742E}" srcOrd="0" destOrd="0" parTransId="{E92E4B45-CAED-43C5-AEB3-2C675C25B4C6}" sibTransId="{898A7C51-0426-447E-B04F-648D5E864F50}"/>
    <dgm:cxn modelId="{E3B9889B-AB3B-4A9F-9518-B4171819C2BF}" type="presOf" srcId="{10207698-3846-497A-8116-3B585D8B95D3}" destId="{71F7536D-EF5A-4844-92A8-B9C93DEFB504}" srcOrd="1" destOrd="0" presId="urn:microsoft.com/office/officeart/2005/8/layout/list1"/>
    <dgm:cxn modelId="{B18B89A5-4333-48D1-BE90-5EFF09CEAE6E}" type="presOf" srcId="{08D411AA-75BC-43C1-8ADB-958997C77CDE}" destId="{34B960CE-0208-4A38-B8F4-C01528B22065}" srcOrd="0" destOrd="0" presId="urn:microsoft.com/office/officeart/2005/8/layout/list1"/>
    <dgm:cxn modelId="{47227EBA-FC97-44EB-B172-4B6691AA9670}" srcId="{55FE67D5-59AB-4A62-89F0-C79710F36D7F}" destId="{10207698-3846-497A-8116-3B585D8B95D3}" srcOrd="2" destOrd="0" parTransId="{19FE5F49-5EFB-4FBE-BCEA-58611E9C514D}" sibTransId="{1042E9CD-F287-4C99-A364-EDA781BC47EF}"/>
    <dgm:cxn modelId="{CDAD8BD7-D30B-4A96-9D02-2D09E2CCF085}" type="presOf" srcId="{5580393F-D0F6-4632-8FB5-1BB9DD403BEF}" destId="{AD6B9A98-A0D8-4BE6-8976-09C6CAC59698}" srcOrd="0" destOrd="0" presId="urn:microsoft.com/office/officeart/2005/8/layout/list1"/>
    <dgm:cxn modelId="{B358A1D7-1AF2-4AA1-A121-72E65728ED91}" type="presOf" srcId="{55FE67D5-59AB-4A62-89F0-C79710F36D7F}" destId="{1E1D3FF4-EF6E-4091-AB02-FD74F5BDDFD3}" srcOrd="0" destOrd="0" presId="urn:microsoft.com/office/officeart/2005/8/layout/list1"/>
    <dgm:cxn modelId="{F4AD38DB-6375-4EED-8EAD-C0B8C18D683E}" type="presOf" srcId="{5F129761-CC5A-44E1-B2D2-34C1D765742E}" destId="{4739CFC6-4A46-45D2-B6A3-25A7927E4F1E}" srcOrd="0" destOrd="0" presId="urn:microsoft.com/office/officeart/2005/8/layout/list1"/>
    <dgm:cxn modelId="{798828DC-5764-4BFB-8FD6-B7152C4985F2}" srcId="{08D411AA-75BC-43C1-8ADB-958997C77CDE}" destId="{DCA675C0-DAEC-43A0-B93D-6640DE9773D7}" srcOrd="0" destOrd="0" parTransId="{29D64204-FE1D-41D7-B8D2-D9082F12AFA9}" sibTransId="{E1442151-9D44-4E09-AF21-8F2028B088CD}"/>
    <dgm:cxn modelId="{05E938DE-41A5-4FE7-B1DD-965AEE5D3770}" type="presOf" srcId="{FF4FFD97-4F9D-4A21-B91A-96E6C986FD97}" destId="{87E3FBFD-596A-4B17-A504-4C81B20A08A3}" srcOrd="1" destOrd="0" presId="urn:microsoft.com/office/officeart/2005/8/layout/list1"/>
    <dgm:cxn modelId="{93543BE9-5D6C-451C-B90E-EEBECA49CFC3}" srcId="{55FE67D5-59AB-4A62-89F0-C79710F36D7F}" destId="{A2F158D8-9AEF-44F7-9B23-2394439CC65B}" srcOrd="6" destOrd="0" parTransId="{818917B5-F222-4D6D-B2AF-D3ADA5A30FF9}" sibTransId="{7E072EB7-ACF1-4219-A940-E0250A331675}"/>
    <dgm:cxn modelId="{85B45CEA-5E5D-4855-8765-B6DEE1BC997D}" type="presOf" srcId="{47122FBE-4E7A-4FFC-B20E-E0EFE738AD96}" destId="{DDBBCAC0-22F0-4EB8-B38A-632BAF6E2B7C}" srcOrd="0" destOrd="0" presId="urn:microsoft.com/office/officeart/2005/8/layout/list1"/>
    <dgm:cxn modelId="{940E76ED-FF51-475F-96C2-0EC4491C918F}" srcId="{A2F158D8-9AEF-44F7-9B23-2394439CC65B}" destId="{5580393F-D0F6-4632-8FB5-1BB9DD403BEF}" srcOrd="0" destOrd="0" parTransId="{F6275023-2834-4B16-BC60-2D9D05C473DC}" sibTransId="{E6ACF367-3DE6-4141-AA54-9C814191D391}"/>
    <dgm:cxn modelId="{5AFB9BF0-A372-46C0-A049-AB927E1D3947}" srcId="{10207698-3846-497A-8116-3B585D8B95D3}" destId="{480D6DE2-49F8-4685-BE7A-DB05A5E41E69}" srcOrd="0" destOrd="0" parTransId="{148D0B6C-F739-43D1-BD44-55E58F706DA9}" sibTransId="{9C339A41-FBE1-4335-8C48-46C49F070633}"/>
    <dgm:cxn modelId="{9464D9F5-937C-4D29-B71F-EB4B79414FEB}" type="presOf" srcId="{08D411AA-75BC-43C1-8ADB-958997C77CDE}" destId="{E74E15EF-B0CA-40B4-8D21-3ECA3EA933A8}" srcOrd="1" destOrd="0" presId="urn:microsoft.com/office/officeart/2005/8/layout/list1"/>
    <dgm:cxn modelId="{7573DC9D-81A4-4466-9ACE-8181F4740EA6}" type="presParOf" srcId="{1E1D3FF4-EF6E-4091-AB02-FD74F5BDDFD3}" destId="{309B1E76-4A51-4E6D-88BB-48DE2B91E0D5}" srcOrd="0" destOrd="0" presId="urn:microsoft.com/office/officeart/2005/8/layout/list1"/>
    <dgm:cxn modelId="{D6775944-A4AC-4321-BA73-BD4F6457B70A}" type="presParOf" srcId="{309B1E76-4A51-4E6D-88BB-48DE2B91E0D5}" destId="{0ECFDFEF-7A4D-45CF-BE1B-41B69369A0F4}" srcOrd="0" destOrd="0" presId="urn:microsoft.com/office/officeart/2005/8/layout/list1"/>
    <dgm:cxn modelId="{3E528E77-4FE9-4F9C-9561-F27EFA4A702E}" type="presParOf" srcId="{309B1E76-4A51-4E6D-88BB-48DE2B91E0D5}" destId="{87E3FBFD-596A-4B17-A504-4C81B20A08A3}" srcOrd="1" destOrd="0" presId="urn:microsoft.com/office/officeart/2005/8/layout/list1"/>
    <dgm:cxn modelId="{2FCF8D0B-0888-4D77-A6BE-9211BCD394D7}" type="presParOf" srcId="{1E1D3FF4-EF6E-4091-AB02-FD74F5BDDFD3}" destId="{808E9FA4-BE09-4144-AB73-D3F73E26D7C7}" srcOrd="1" destOrd="0" presId="urn:microsoft.com/office/officeart/2005/8/layout/list1"/>
    <dgm:cxn modelId="{BED1AA7D-5D85-48A1-BED3-69CE4DE15ED2}" type="presParOf" srcId="{1E1D3FF4-EF6E-4091-AB02-FD74F5BDDFD3}" destId="{4739CFC6-4A46-45D2-B6A3-25A7927E4F1E}" srcOrd="2" destOrd="0" presId="urn:microsoft.com/office/officeart/2005/8/layout/list1"/>
    <dgm:cxn modelId="{3961D7F6-9A1E-4421-A79D-85CB60E94EEE}" type="presParOf" srcId="{1E1D3FF4-EF6E-4091-AB02-FD74F5BDDFD3}" destId="{1F0EB11D-E9A1-4AA1-B1AB-8364BE9A07E7}" srcOrd="3" destOrd="0" presId="urn:microsoft.com/office/officeart/2005/8/layout/list1"/>
    <dgm:cxn modelId="{56B15D67-C2D3-4980-BB4B-6B59362EF3CA}" type="presParOf" srcId="{1E1D3FF4-EF6E-4091-AB02-FD74F5BDDFD3}" destId="{D7DE2F93-5633-48C9-AA2B-6D0A1FD15B24}" srcOrd="4" destOrd="0" presId="urn:microsoft.com/office/officeart/2005/8/layout/list1"/>
    <dgm:cxn modelId="{C6A2F6CB-95FA-41B0-BA36-D9F8880561EE}" type="presParOf" srcId="{D7DE2F93-5633-48C9-AA2B-6D0A1FD15B24}" destId="{96914B7D-3F10-44F8-9446-D51D92208C9C}" srcOrd="0" destOrd="0" presId="urn:microsoft.com/office/officeart/2005/8/layout/list1"/>
    <dgm:cxn modelId="{6117065D-394F-496F-8532-50EA52FC3E55}" type="presParOf" srcId="{D7DE2F93-5633-48C9-AA2B-6D0A1FD15B24}" destId="{9D012BDC-CB32-48F1-AFA9-D96C0053EB5D}" srcOrd="1" destOrd="0" presId="urn:microsoft.com/office/officeart/2005/8/layout/list1"/>
    <dgm:cxn modelId="{2DFA784E-6DCE-4812-BB4C-BAF2BB29EF03}" type="presParOf" srcId="{1E1D3FF4-EF6E-4091-AB02-FD74F5BDDFD3}" destId="{27364017-8896-481C-AE56-558B277EA7A0}" srcOrd="5" destOrd="0" presId="urn:microsoft.com/office/officeart/2005/8/layout/list1"/>
    <dgm:cxn modelId="{9AD4578A-4A91-4ECC-B545-EBF53950CD60}" type="presParOf" srcId="{1E1D3FF4-EF6E-4091-AB02-FD74F5BDDFD3}" destId="{AB197E6D-05E2-4C08-9587-66021D5D1B85}" srcOrd="6" destOrd="0" presId="urn:microsoft.com/office/officeart/2005/8/layout/list1"/>
    <dgm:cxn modelId="{7FB52A82-59B9-4531-82F3-E78242968DC1}" type="presParOf" srcId="{1E1D3FF4-EF6E-4091-AB02-FD74F5BDDFD3}" destId="{4563B5A9-7B1A-4166-8689-4FD32907D0F3}" srcOrd="7" destOrd="0" presId="urn:microsoft.com/office/officeart/2005/8/layout/list1"/>
    <dgm:cxn modelId="{B4F411ED-3DD1-4230-920C-984609478446}" type="presParOf" srcId="{1E1D3FF4-EF6E-4091-AB02-FD74F5BDDFD3}" destId="{D02C82FB-9BBA-4806-9760-945FDEB44658}" srcOrd="8" destOrd="0" presId="urn:microsoft.com/office/officeart/2005/8/layout/list1"/>
    <dgm:cxn modelId="{4AC8ED90-8EAD-4B48-BB78-D9B97196826F}" type="presParOf" srcId="{D02C82FB-9BBA-4806-9760-945FDEB44658}" destId="{755213FD-13E7-4E7D-97C1-0FC70FECE99F}" srcOrd="0" destOrd="0" presId="urn:microsoft.com/office/officeart/2005/8/layout/list1"/>
    <dgm:cxn modelId="{A3AB318E-F130-4421-93EA-037ADFCDE41F}" type="presParOf" srcId="{D02C82FB-9BBA-4806-9760-945FDEB44658}" destId="{71F7536D-EF5A-4844-92A8-B9C93DEFB504}" srcOrd="1" destOrd="0" presId="urn:microsoft.com/office/officeart/2005/8/layout/list1"/>
    <dgm:cxn modelId="{E65288C5-53AC-4B6E-A071-71D85F124C93}" type="presParOf" srcId="{1E1D3FF4-EF6E-4091-AB02-FD74F5BDDFD3}" destId="{01C38314-A0B2-4A80-B235-E9A8660A4CA3}" srcOrd="9" destOrd="0" presId="urn:microsoft.com/office/officeart/2005/8/layout/list1"/>
    <dgm:cxn modelId="{D5FBDBAA-28D5-4485-BF90-E0CF164C9402}" type="presParOf" srcId="{1E1D3FF4-EF6E-4091-AB02-FD74F5BDDFD3}" destId="{85222CAC-1A5D-41E5-AA57-6A6A2DC0D736}" srcOrd="10" destOrd="0" presId="urn:microsoft.com/office/officeart/2005/8/layout/list1"/>
    <dgm:cxn modelId="{332F06BF-B6B5-44F0-BE77-B3FFEDD819C6}" type="presParOf" srcId="{1E1D3FF4-EF6E-4091-AB02-FD74F5BDDFD3}" destId="{9F007303-0F80-46E8-B4E8-D31FFF109ADD}" srcOrd="11" destOrd="0" presId="urn:microsoft.com/office/officeart/2005/8/layout/list1"/>
    <dgm:cxn modelId="{A137D97C-59B1-4916-9B5F-535F6D09B68B}" type="presParOf" srcId="{1E1D3FF4-EF6E-4091-AB02-FD74F5BDDFD3}" destId="{3402AC74-E146-4329-918D-554A1046D8D5}" srcOrd="12" destOrd="0" presId="urn:microsoft.com/office/officeart/2005/8/layout/list1"/>
    <dgm:cxn modelId="{F730C82F-F4B8-44F1-99A2-7DC714F0B81A}" type="presParOf" srcId="{3402AC74-E146-4329-918D-554A1046D8D5}" destId="{53921F4B-A282-47F3-9FE0-A0A46F549CF7}" srcOrd="0" destOrd="0" presId="urn:microsoft.com/office/officeart/2005/8/layout/list1"/>
    <dgm:cxn modelId="{F257C3D9-114E-4373-9A7E-3CEEE9BF1795}" type="presParOf" srcId="{3402AC74-E146-4329-918D-554A1046D8D5}" destId="{C482B4D3-FE71-4AC0-8DDB-519539EF494D}" srcOrd="1" destOrd="0" presId="urn:microsoft.com/office/officeart/2005/8/layout/list1"/>
    <dgm:cxn modelId="{509FF7F6-56CD-4F32-901B-99D50F6F86F8}" type="presParOf" srcId="{1E1D3FF4-EF6E-4091-AB02-FD74F5BDDFD3}" destId="{6F6E31C8-E694-4F69-A651-A1903AD9EBA9}" srcOrd="13" destOrd="0" presId="urn:microsoft.com/office/officeart/2005/8/layout/list1"/>
    <dgm:cxn modelId="{0AF89A7D-9646-4417-9C6D-231BB238C887}" type="presParOf" srcId="{1E1D3FF4-EF6E-4091-AB02-FD74F5BDDFD3}" destId="{3B8A2200-50DA-49A8-B070-2FEFD2C57A48}" srcOrd="14" destOrd="0" presId="urn:microsoft.com/office/officeart/2005/8/layout/list1"/>
    <dgm:cxn modelId="{8EDCDBD9-79E3-447F-A481-98C0B168ECD2}" type="presParOf" srcId="{1E1D3FF4-EF6E-4091-AB02-FD74F5BDDFD3}" destId="{C703CDF4-440C-4819-BA27-DC3D4AB13EF1}" srcOrd="15" destOrd="0" presId="urn:microsoft.com/office/officeart/2005/8/layout/list1"/>
    <dgm:cxn modelId="{6AAED82C-8F57-41AE-ACA0-44BCA0599EA0}" type="presParOf" srcId="{1E1D3FF4-EF6E-4091-AB02-FD74F5BDDFD3}" destId="{7F1BA5A2-B397-470D-B931-C7059C5EC3DA}" srcOrd="16" destOrd="0" presId="urn:microsoft.com/office/officeart/2005/8/layout/list1"/>
    <dgm:cxn modelId="{0D6B1772-665F-4F99-85FC-DA4E0ECC70C3}" type="presParOf" srcId="{7F1BA5A2-B397-470D-B931-C7059C5EC3DA}" destId="{34B960CE-0208-4A38-B8F4-C01528B22065}" srcOrd="0" destOrd="0" presId="urn:microsoft.com/office/officeart/2005/8/layout/list1"/>
    <dgm:cxn modelId="{9B9DBEE9-A322-4049-A6F8-3FBE3DE93F77}" type="presParOf" srcId="{7F1BA5A2-B397-470D-B931-C7059C5EC3DA}" destId="{E74E15EF-B0CA-40B4-8D21-3ECA3EA933A8}" srcOrd="1" destOrd="0" presId="urn:microsoft.com/office/officeart/2005/8/layout/list1"/>
    <dgm:cxn modelId="{45612D50-1380-426B-A1D8-275AD459CEFC}" type="presParOf" srcId="{1E1D3FF4-EF6E-4091-AB02-FD74F5BDDFD3}" destId="{684E1495-C2B0-4951-AA29-073AC057DA26}" srcOrd="17" destOrd="0" presId="urn:microsoft.com/office/officeart/2005/8/layout/list1"/>
    <dgm:cxn modelId="{5022A88C-5C9F-4A61-A0BE-86E8BB086E53}" type="presParOf" srcId="{1E1D3FF4-EF6E-4091-AB02-FD74F5BDDFD3}" destId="{D492B2AA-0E57-45C6-BFB6-5CDA26CAF96E}" srcOrd="18" destOrd="0" presId="urn:microsoft.com/office/officeart/2005/8/layout/list1"/>
    <dgm:cxn modelId="{1E37C9E6-A01A-4293-B6B7-23BCECE68F06}" type="presParOf" srcId="{1E1D3FF4-EF6E-4091-AB02-FD74F5BDDFD3}" destId="{BC48F8AD-66CD-43A0-B904-2849D2F6EC13}" srcOrd="19" destOrd="0" presId="urn:microsoft.com/office/officeart/2005/8/layout/list1"/>
    <dgm:cxn modelId="{DDB7DE64-06A9-4B73-8480-D387645167DD}" type="presParOf" srcId="{1E1D3FF4-EF6E-4091-AB02-FD74F5BDDFD3}" destId="{EEA11E77-831F-4571-9E1B-531EA48A87BF}" srcOrd="20" destOrd="0" presId="urn:microsoft.com/office/officeart/2005/8/layout/list1"/>
    <dgm:cxn modelId="{A542EC4A-582F-4919-82E4-E26D03AA5F1A}" type="presParOf" srcId="{EEA11E77-831F-4571-9E1B-531EA48A87BF}" destId="{DDBBCAC0-22F0-4EB8-B38A-632BAF6E2B7C}" srcOrd="0" destOrd="0" presId="urn:microsoft.com/office/officeart/2005/8/layout/list1"/>
    <dgm:cxn modelId="{688A2605-A14E-4BD3-A089-B3E32FB4DF8D}" type="presParOf" srcId="{EEA11E77-831F-4571-9E1B-531EA48A87BF}" destId="{DD81D116-62C3-47A2-A5A0-E85712F16DA4}" srcOrd="1" destOrd="0" presId="urn:microsoft.com/office/officeart/2005/8/layout/list1"/>
    <dgm:cxn modelId="{9BCF536C-814C-4DA3-B88B-913174C27227}" type="presParOf" srcId="{1E1D3FF4-EF6E-4091-AB02-FD74F5BDDFD3}" destId="{A43E0196-10D6-4242-96D4-003B0FBC6963}" srcOrd="21" destOrd="0" presId="urn:microsoft.com/office/officeart/2005/8/layout/list1"/>
    <dgm:cxn modelId="{94A8C913-9E6F-4FE7-AD97-9C0FB9A6D3DE}" type="presParOf" srcId="{1E1D3FF4-EF6E-4091-AB02-FD74F5BDDFD3}" destId="{F4C54301-0773-4929-9244-E728711FD47B}" srcOrd="22" destOrd="0" presId="urn:microsoft.com/office/officeart/2005/8/layout/list1"/>
    <dgm:cxn modelId="{42FBE99A-2282-4472-BBCF-7E947BE7FFE4}" type="presParOf" srcId="{1E1D3FF4-EF6E-4091-AB02-FD74F5BDDFD3}" destId="{58B82135-2F6D-4A58-9793-F6BF279C3DC7}" srcOrd="23" destOrd="0" presId="urn:microsoft.com/office/officeart/2005/8/layout/list1"/>
    <dgm:cxn modelId="{7444F207-6A42-4A0A-8333-259C0523C2DF}" type="presParOf" srcId="{1E1D3FF4-EF6E-4091-AB02-FD74F5BDDFD3}" destId="{C6BF2B30-2FAB-40D6-A0AF-DAB23C285371}" srcOrd="24" destOrd="0" presId="urn:microsoft.com/office/officeart/2005/8/layout/list1"/>
    <dgm:cxn modelId="{847A0C1C-5775-4FA4-9DF4-80E7ACFA7E70}" type="presParOf" srcId="{C6BF2B30-2FAB-40D6-A0AF-DAB23C285371}" destId="{8FC3FE25-764A-4EEA-B74C-442596512AFE}" srcOrd="0" destOrd="0" presId="urn:microsoft.com/office/officeart/2005/8/layout/list1"/>
    <dgm:cxn modelId="{98C0BA58-173D-4071-974E-4526468F6244}" type="presParOf" srcId="{C6BF2B30-2FAB-40D6-A0AF-DAB23C285371}" destId="{7535D555-4A63-420E-8730-DA332EFEE85E}" srcOrd="1" destOrd="0" presId="urn:microsoft.com/office/officeart/2005/8/layout/list1"/>
    <dgm:cxn modelId="{2D685511-2639-4B08-99DF-B0412A0B02EF}" type="presParOf" srcId="{1E1D3FF4-EF6E-4091-AB02-FD74F5BDDFD3}" destId="{0181A91F-BE27-48C5-8F5B-A6E7D6817EB8}" srcOrd="25" destOrd="0" presId="urn:microsoft.com/office/officeart/2005/8/layout/list1"/>
    <dgm:cxn modelId="{64DB623B-493D-4845-9D15-9D31F491CCB3}" type="presParOf" srcId="{1E1D3FF4-EF6E-4091-AB02-FD74F5BDDFD3}" destId="{AD6B9A98-A0D8-4BE6-8976-09C6CAC59698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4D1DD4-32CB-4391-B3B9-53A0BABD4951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E3EE89-AB68-41C5-9752-48BD3FA938FF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Immune</a:t>
          </a:r>
        </a:p>
      </dgm:t>
    </dgm:pt>
    <dgm:pt modelId="{76AA539A-D5C0-4E42-9F9D-5847E7EAFF86}" type="parTrans" cxnId="{15D6201A-67F7-42A2-A061-687EB4C6BEFB}">
      <dgm:prSet/>
      <dgm:spPr/>
      <dgm:t>
        <a:bodyPr/>
        <a:lstStyle/>
        <a:p>
          <a:endParaRPr lang="en-US"/>
        </a:p>
      </dgm:t>
    </dgm:pt>
    <dgm:pt modelId="{D66FD3E3-6C68-4EB4-B29E-7C867819C17D}" type="sibTrans" cxnId="{15D6201A-67F7-42A2-A061-687EB4C6BEFB}">
      <dgm:prSet/>
      <dgm:spPr/>
      <dgm:t>
        <a:bodyPr/>
        <a:lstStyle/>
        <a:p>
          <a:endParaRPr lang="en-US"/>
        </a:p>
      </dgm:t>
    </dgm:pt>
    <dgm:pt modelId="{0E480493-37FF-4823-8947-7FAF792D29CE}">
      <dgm:prSet phldrT="[Text]"/>
      <dgm:spPr/>
      <dgm:t>
        <a:bodyPr/>
        <a:lstStyle/>
        <a:p>
          <a:r>
            <a:rPr lang="en-US" dirty="0"/>
            <a:t>Practice and Prospective trial design </a:t>
          </a:r>
        </a:p>
      </dgm:t>
    </dgm:pt>
    <dgm:pt modelId="{1F22B509-2A77-4B7D-A57A-92BB9DEC1A9A}" type="parTrans" cxnId="{7B6E2B22-BCEA-422E-B46F-EA8B894AA915}">
      <dgm:prSet/>
      <dgm:spPr/>
      <dgm:t>
        <a:bodyPr/>
        <a:lstStyle/>
        <a:p>
          <a:endParaRPr lang="en-US"/>
        </a:p>
      </dgm:t>
    </dgm:pt>
    <dgm:pt modelId="{66FB82E3-24A7-4976-9479-73159F9EE02B}" type="sibTrans" cxnId="{7B6E2B22-BCEA-422E-B46F-EA8B894AA915}">
      <dgm:prSet/>
      <dgm:spPr/>
      <dgm:t>
        <a:bodyPr/>
        <a:lstStyle/>
        <a:p>
          <a:endParaRPr lang="en-US"/>
        </a:p>
      </dgm:t>
    </dgm:pt>
    <dgm:pt modelId="{075CA40E-7429-4412-ADFC-A02BF7ACC2F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Surgical</a:t>
          </a:r>
        </a:p>
      </dgm:t>
    </dgm:pt>
    <dgm:pt modelId="{498D5F0D-2D20-48F3-9A8A-FD64C6629064}" type="parTrans" cxnId="{6ED0998F-C92F-446C-B958-6397FCA7DC51}">
      <dgm:prSet/>
      <dgm:spPr/>
      <dgm:t>
        <a:bodyPr/>
        <a:lstStyle/>
        <a:p>
          <a:endParaRPr lang="en-US"/>
        </a:p>
      </dgm:t>
    </dgm:pt>
    <dgm:pt modelId="{C00CF88D-1E4B-4414-BE56-8A86D6D549E5}" type="sibTrans" cxnId="{6ED0998F-C92F-446C-B958-6397FCA7DC51}">
      <dgm:prSet/>
      <dgm:spPr/>
      <dgm:t>
        <a:bodyPr/>
        <a:lstStyle/>
        <a:p>
          <a:endParaRPr lang="en-US"/>
        </a:p>
      </dgm:t>
    </dgm:pt>
    <dgm:pt modelId="{C92B88CF-597C-44FA-8D8C-3D9B68028312}">
      <dgm:prSet phldrT="[Text]"/>
      <dgm:spPr/>
      <dgm:t>
        <a:bodyPr/>
        <a:lstStyle/>
        <a:p>
          <a:r>
            <a:rPr lang="en-US" dirty="0"/>
            <a:t>Key Events</a:t>
          </a:r>
        </a:p>
      </dgm:t>
    </dgm:pt>
    <dgm:pt modelId="{802C9AE8-2D71-4575-805E-F7D027EDA8A2}" type="parTrans" cxnId="{0176A1C4-1EBF-4DCF-A5AC-D8BFB887B475}">
      <dgm:prSet/>
      <dgm:spPr/>
      <dgm:t>
        <a:bodyPr/>
        <a:lstStyle/>
        <a:p>
          <a:endParaRPr lang="en-US"/>
        </a:p>
      </dgm:t>
    </dgm:pt>
    <dgm:pt modelId="{54903C93-1BF3-4510-9A40-C780E96E38CB}" type="sibTrans" cxnId="{0176A1C4-1EBF-4DCF-A5AC-D8BFB887B475}">
      <dgm:prSet/>
      <dgm:spPr/>
      <dgm:t>
        <a:bodyPr/>
        <a:lstStyle/>
        <a:p>
          <a:endParaRPr lang="en-US"/>
        </a:p>
      </dgm:t>
    </dgm:pt>
    <dgm:pt modelId="{047DF585-A727-40EE-A364-19B9329C17D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Transition</a:t>
          </a:r>
        </a:p>
      </dgm:t>
    </dgm:pt>
    <dgm:pt modelId="{42CB2A2D-B95E-4738-809E-B5FE905CF49C}" type="parTrans" cxnId="{3C955267-F33D-4D4C-B2A6-5DC54A319E0A}">
      <dgm:prSet/>
      <dgm:spPr/>
      <dgm:t>
        <a:bodyPr/>
        <a:lstStyle/>
        <a:p>
          <a:endParaRPr lang="en-US"/>
        </a:p>
      </dgm:t>
    </dgm:pt>
    <dgm:pt modelId="{A3FE60B9-DF46-47B2-8F81-3ECE4C5AEABB}" type="sibTrans" cxnId="{3C955267-F33D-4D4C-B2A6-5DC54A319E0A}">
      <dgm:prSet/>
      <dgm:spPr/>
      <dgm:t>
        <a:bodyPr/>
        <a:lstStyle/>
        <a:p>
          <a:endParaRPr lang="en-US"/>
        </a:p>
      </dgm:t>
    </dgm:pt>
    <dgm:pt modelId="{009267FF-0A72-4D9E-A1A5-8E0146C7E01C}">
      <dgm:prSet phldrT="[Text]"/>
      <dgm:spPr/>
      <dgm:t>
        <a:bodyPr/>
        <a:lstStyle/>
        <a:p>
          <a:r>
            <a:rPr lang="en-US" dirty="0"/>
            <a:t>How do we measure?</a:t>
          </a:r>
        </a:p>
      </dgm:t>
    </dgm:pt>
    <dgm:pt modelId="{722F7D55-8FF3-41FB-B52F-5DAFBF8BCD73}" type="parTrans" cxnId="{4F1582C8-6AD2-41F1-B244-AF1853FD848C}">
      <dgm:prSet/>
      <dgm:spPr/>
      <dgm:t>
        <a:bodyPr/>
        <a:lstStyle/>
        <a:p>
          <a:endParaRPr lang="en-US"/>
        </a:p>
      </dgm:t>
    </dgm:pt>
    <dgm:pt modelId="{75CEB558-5104-468C-AFFA-4F070443C487}" type="sibTrans" cxnId="{4F1582C8-6AD2-41F1-B244-AF1853FD848C}">
      <dgm:prSet/>
      <dgm:spPr/>
      <dgm:t>
        <a:bodyPr/>
        <a:lstStyle/>
        <a:p>
          <a:endParaRPr lang="en-US"/>
        </a:p>
      </dgm:t>
    </dgm:pt>
    <dgm:pt modelId="{8C2E2878-16A6-4249-BDD1-623262D2B135}">
      <dgm:prSet phldrT="[Text]"/>
      <dgm:spPr/>
      <dgm:t>
        <a:bodyPr/>
        <a:lstStyle/>
        <a:p>
          <a:r>
            <a:rPr lang="en-US" dirty="0"/>
            <a:t>Quality of Life</a:t>
          </a:r>
        </a:p>
      </dgm:t>
    </dgm:pt>
    <dgm:pt modelId="{D9F0E2D3-FB57-4C95-8433-DE4BC9E57D57}" type="parTrans" cxnId="{A06252BE-BA83-47C9-A58C-ABA1307CD957}">
      <dgm:prSet/>
      <dgm:spPr/>
      <dgm:t>
        <a:bodyPr/>
        <a:lstStyle/>
        <a:p>
          <a:endParaRPr lang="en-US"/>
        </a:p>
      </dgm:t>
    </dgm:pt>
    <dgm:pt modelId="{2FCC1709-3718-418C-9283-BB2F319612EE}" type="sibTrans" cxnId="{A06252BE-BA83-47C9-A58C-ABA1307CD957}">
      <dgm:prSet/>
      <dgm:spPr/>
      <dgm:t>
        <a:bodyPr/>
        <a:lstStyle/>
        <a:p>
          <a:endParaRPr lang="en-US"/>
        </a:p>
      </dgm:t>
    </dgm:pt>
    <dgm:pt modelId="{B1D4DF01-9E0A-4EDB-8AB4-63F03C098A25}">
      <dgm:prSet phldrT="[Text]"/>
      <dgm:spPr/>
      <dgm:t>
        <a:bodyPr/>
        <a:lstStyle/>
        <a:p>
          <a:r>
            <a:rPr lang="en-US" dirty="0"/>
            <a:t>Pediatric Liver Transplant QoL – can it be disseminated?</a:t>
          </a:r>
        </a:p>
      </dgm:t>
    </dgm:pt>
    <dgm:pt modelId="{DB597BE7-E828-48B1-81C3-08D07E2C562A}" type="parTrans" cxnId="{8D7B2438-8BEC-4803-B878-B944490E3966}">
      <dgm:prSet/>
      <dgm:spPr/>
      <dgm:t>
        <a:bodyPr/>
        <a:lstStyle/>
        <a:p>
          <a:endParaRPr lang="en-US"/>
        </a:p>
      </dgm:t>
    </dgm:pt>
    <dgm:pt modelId="{68B2E31C-F850-485B-979C-CCB8C3619B5F}" type="sibTrans" cxnId="{8D7B2438-8BEC-4803-B878-B944490E3966}">
      <dgm:prSet/>
      <dgm:spPr/>
      <dgm:t>
        <a:bodyPr/>
        <a:lstStyle/>
        <a:p>
          <a:endParaRPr lang="en-US"/>
        </a:p>
      </dgm:t>
    </dgm:pt>
    <dgm:pt modelId="{9B2D8FF3-F660-4EAC-921B-5DCD4BD726D7}" type="pres">
      <dgm:prSet presAssocID="{AA4D1DD4-32CB-4391-B3B9-53A0BABD495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28CCD10-274D-4637-84C2-A4A8C7FB38DE}" type="pres">
      <dgm:prSet presAssocID="{AA4D1DD4-32CB-4391-B3B9-53A0BABD4951}" presName="children" presStyleCnt="0"/>
      <dgm:spPr/>
    </dgm:pt>
    <dgm:pt modelId="{B94E1813-92D4-4C03-9505-81D578B74C2B}" type="pres">
      <dgm:prSet presAssocID="{AA4D1DD4-32CB-4391-B3B9-53A0BABD4951}" presName="child1group" presStyleCnt="0"/>
      <dgm:spPr/>
    </dgm:pt>
    <dgm:pt modelId="{08DDAB33-587F-4DDC-BA33-0E5A804E629C}" type="pres">
      <dgm:prSet presAssocID="{AA4D1DD4-32CB-4391-B3B9-53A0BABD4951}" presName="child1" presStyleLbl="bgAcc1" presStyleIdx="0" presStyleCnt="4"/>
      <dgm:spPr/>
    </dgm:pt>
    <dgm:pt modelId="{6EBA21FA-4A70-4340-A13F-6FBA073E20FC}" type="pres">
      <dgm:prSet presAssocID="{AA4D1DD4-32CB-4391-B3B9-53A0BABD4951}" presName="child1Text" presStyleLbl="bgAcc1" presStyleIdx="0" presStyleCnt="4">
        <dgm:presLayoutVars>
          <dgm:bulletEnabled val="1"/>
        </dgm:presLayoutVars>
      </dgm:prSet>
      <dgm:spPr/>
    </dgm:pt>
    <dgm:pt modelId="{D57A02D1-F2F0-4CEF-9058-B6AE9F0290E0}" type="pres">
      <dgm:prSet presAssocID="{AA4D1DD4-32CB-4391-B3B9-53A0BABD4951}" presName="child2group" presStyleCnt="0"/>
      <dgm:spPr/>
    </dgm:pt>
    <dgm:pt modelId="{39CA5905-113A-47DD-BFE3-EF153A7D1E2E}" type="pres">
      <dgm:prSet presAssocID="{AA4D1DD4-32CB-4391-B3B9-53A0BABD4951}" presName="child2" presStyleLbl="bgAcc1" presStyleIdx="1" presStyleCnt="4"/>
      <dgm:spPr/>
    </dgm:pt>
    <dgm:pt modelId="{06A985E3-F656-49F6-AA8C-04C7D9651AD3}" type="pres">
      <dgm:prSet presAssocID="{AA4D1DD4-32CB-4391-B3B9-53A0BABD4951}" presName="child2Text" presStyleLbl="bgAcc1" presStyleIdx="1" presStyleCnt="4">
        <dgm:presLayoutVars>
          <dgm:bulletEnabled val="1"/>
        </dgm:presLayoutVars>
      </dgm:prSet>
      <dgm:spPr/>
    </dgm:pt>
    <dgm:pt modelId="{9C5F2BA1-DB4A-423E-A5A7-B7DF19429486}" type="pres">
      <dgm:prSet presAssocID="{AA4D1DD4-32CB-4391-B3B9-53A0BABD4951}" presName="child3group" presStyleCnt="0"/>
      <dgm:spPr/>
    </dgm:pt>
    <dgm:pt modelId="{586FE37D-9693-4930-9263-430E399AD38E}" type="pres">
      <dgm:prSet presAssocID="{AA4D1DD4-32CB-4391-B3B9-53A0BABD4951}" presName="child3" presStyleLbl="bgAcc1" presStyleIdx="2" presStyleCnt="4"/>
      <dgm:spPr/>
    </dgm:pt>
    <dgm:pt modelId="{A5BA3473-546C-46C6-BD32-47D1DAE43FBD}" type="pres">
      <dgm:prSet presAssocID="{AA4D1DD4-32CB-4391-B3B9-53A0BABD4951}" presName="child3Text" presStyleLbl="bgAcc1" presStyleIdx="2" presStyleCnt="4">
        <dgm:presLayoutVars>
          <dgm:bulletEnabled val="1"/>
        </dgm:presLayoutVars>
      </dgm:prSet>
      <dgm:spPr/>
    </dgm:pt>
    <dgm:pt modelId="{F1D0FABE-6CF9-459D-8A9F-285E65AAD87C}" type="pres">
      <dgm:prSet presAssocID="{AA4D1DD4-32CB-4391-B3B9-53A0BABD4951}" presName="child4group" presStyleCnt="0"/>
      <dgm:spPr/>
    </dgm:pt>
    <dgm:pt modelId="{70D7CC5B-43C8-4075-AD60-6278D13A4D71}" type="pres">
      <dgm:prSet presAssocID="{AA4D1DD4-32CB-4391-B3B9-53A0BABD4951}" presName="child4" presStyleLbl="bgAcc1" presStyleIdx="3" presStyleCnt="4"/>
      <dgm:spPr/>
    </dgm:pt>
    <dgm:pt modelId="{625800A6-A125-44D1-A78F-CF5CC29F825C}" type="pres">
      <dgm:prSet presAssocID="{AA4D1DD4-32CB-4391-B3B9-53A0BABD4951}" presName="child4Text" presStyleLbl="bgAcc1" presStyleIdx="3" presStyleCnt="4">
        <dgm:presLayoutVars>
          <dgm:bulletEnabled val="1"/>
        </dgm:presLayoutVars>
      </dgm:prSet>
      <dgm:spPr/>
    </dgm:pt>
    <dgm:pt modelId="{726615D6-036D-4ADF-8660-8E6F958F750E}" type="pres">
      <dgm:prSet presAssocID="{AA4D1DD4-32CB-4391-B3B9-53A0BABD4951}" presName="childPlaceholder" presStyleCnt="0"/>
      <dgm:spPr/>
    </dgm:pt>
    <dgm:pt modelId="{DA9BC3CA-5E00-4881-A6AD-BF0B101637C5}" type="pres">
      <dgm:prSet presAssocID="{AA4D1DD4-32CB-4391-B3B9-53A0BABD4951}" presName="circle" presStyleCnt="0"/>
      <dgm:spPr/>
    </dgm:pt>
    <dgm:pt modelId="{87D729D2-67E5-4A7E-A2DC-49003CA9EE8B}" type="pres">
      <dgm:prSet presAssocID="{AA4D1DD4-32CB-4391-B3B9-53A0BABD495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0038D39-5FD6-42A4-BD94-934C1976FFA0}" type="pres">
      <dgm:prSet presAssocID="{AA4D1DD4-32CB-4391-B3B9-53A0BABD495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ECB7B28-82DD-4FAA-A21D-05A4781FB8C0}" type="pres">
      <dgm:prSet presAssocID="{AA4D1DD4-32CB-4391-B3B9-53A0BABD495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17F0EADE-292A-496B-9BDB-E58B91022BF7}" type="pres">
      <dgm:prSet presAssocID="{AA4D1DD4-32CB-4391-B3B9-53A0BABD495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F3C8536-3C2C-409E-B735-5520FDA40D7C}" type="pres">
      <dgm:prSet presAssocID="{AA4D1DD4-32CB-4391-B3B9-53A0BABD4951}" presName="quadrantPlaceholder" presStyleCnt="0"/>
      <dgm:spPr/>
    </dgm:pt>
    <dgm:pt modelId="{BB3113C4-C03D-4EA6-8AC0-1B06E68748D4}" type="pres">
      <dgm:prSet presAssocID="{AA4D1DD4-32CB-4391-B3B9-53A0BABD4951}" presName="center1" presStyleLbl="fgShp" presStyleIdx="0" presStyleCnt="2"/>
      <dgm:spPr/>
    </dgm:pt>
    <dgm:pt modelId="{7BE000E8-A189-4E52-A20F-BC31A74C0EC1}" type="pres">
      <dgm:prSet presAssocID="{AA4D1DD4-32CB-4391-B3B9-53A0BABD4951}" presName="center2" presStyleLbl="fgShp" presStyleIdx="1" presStyleCnt="2"/>
      <dgm:spPr/>
    </dgm:pt>
  </dgm:ptLst>
  <dgm:cxnLst>
    <dgm:cxn modelId="{CF81B20C-B7FE-4A0F-B131-16E80C37F184}" type="presOf" srcId="{009267FF-0A72-4D9E-A1A5-8E0146C7E01C}" destId="{586FE37D-9693-4930-9263-430E399AD38E}" srcOrd="0" destOrd="0" presId="urn:microsoft.com/office/officeart/2005/8/layout/cycle4"/>
    <dgm:cxn modelId="{15D6201A-67F7-42A2-A061-687EB4C6BEFB}" srcId="{AA4D1DD4-32CB-4391-B3B9-53A0BABD4951}" destId="{01E3EE89-AB68-41C5-9752-48BD3FA938FF}" srcOrd="0" destOrd="0" parTransId="{76AA539A-D5C0-4E42-9F9D-5847E7EAFF86}" sibTransId="{D66FD3E3-6C68-4EB4-B29E-7C867819C17D}"/>
    <dgm:cxn modelId="{861A051B-EC82-4CFB-80D4-E747949AA716}" type="presOf" srcId="{0E480493-37FF-4823-8947-7FAF792D29CE}" destId="{08DDAB33-587F-4DDC-BA33-0E5A804E629C}" srcOrd="0" destOrd="0" presId="urn:microsoft.com/office/officeart/2005/8/layout/cycle4"/>
    <dgm:cxn modelId="{7B6E2B22-BCEA-422E-B46F-EA8B894AA915}" srcId="{01E3EE89-AB68-41C5-9752-48BD3FA938FF}" destId="{0E480493-37FF-4823-8947-7FAF792D29CE}" srcOrd="0" destOrd="0" parTransId="{1F22B509-2A77-4B7D-A57A-92BB9DEC1A9A}" sibTransId="{66FB82E3-24A7-4976-9479-73159F9EE02B}"/>
    <dgm:cxn modelId="{A8B1322E-C9DA-40EF-80F6-A4B9783CFB2E}" type="presOf" srcId="{01E3EE89-AB68-41C5-9752-48BD3FA938FF}" destId="{87D729D2-67E5-4A7E-A2DC-49003CA9EE8B}" srcOrd="0" destOrd="0" presId="urn:microsoft.com/office/officeart/2005/8/layout/cycle4"/>
    <dgm:cxn modelId="{8D7B2438-8BEC-4803-B878-B944490E3966}" srcId="{8C2E2878-16A6-4249-BDD1-623262D2B135}" destId="{B1D4DF01-9E0A-4EDB-8AB4-63F03C098A25}" srcOrd="0" destOrd="0" parTransId="{DB597BE7-E828-48B1-81C3-08D07E2C562A}" sibTransId="{68B2E31C-F850-485B-979C-CCB8C3619B5F}"/>
    <dgm:cxn modelId="{C080204F-BB3B-4BAE-B5B2-0FA81EC0080A}" type="presOf" srcId="{AA4D1DD4-32CB-4391-B3B9-53A0BABD4951}" destId="{9B2D8FF3-F660-4EAC-921B-5DCD4BD726D7}" srcOrd="0" destOrd="0" presId="urn:microsoft.com/office/officeart/2005/8/layout/cycle4"/>
    <dgm:cxn modelId="{3C955267-F33D-4D4C-B2A6-5DC54A319E0A}" srcId="{AA4D1DD4-32CB-4391-B3B9-53A0BABD4951}" destId="{047DF585-A727-40EE-A364-19B9329C17DE}" srcOrd="2" destOrd="0" parTransId="{42CB2A2D-B95E-4738-809E-B5FE905CF49C}" sibTransId="{A3FE60B9-DF46-47B2-8F81-3ECE4C5AEABB}"/>
    <dgm:cxn modelId="{0D175F67-7D52-4EEB-B384-42EB9547E338}" type="presOf" srcId="{B1D4DF01-9E0A-4EDB-8AB4-63F03C098A25}" destId="{625800A6-A125-44D1-A78F-CF5CC29F825C}" srcOrd="1" destOrd="0" presId="urn:microsoft.com/office/officeart/2005/8/layout/cycle4"/>
    <dgm:cxn modelId="{099D8169-12E0-4A75-BE36-F1F975691E73}" type="presOf" srcId="{075CA40E-7429-4412-ADFC-A02BF7ACC2F8}" destId="{C0038D39-5FD6-42A4-BD94-934C1976FFA0}" srcOrd="0" destOrd="0" presId="urn:microsoft.com/office/officeart/2005/8/layout/cycle4"/>
    <dgm:cxn modelId="{6ED0998F-C92F-446C-B958-6397FCA7DC51}" srcId="{AA4D1DD4-32CB-4391-B3B9-53A0BABD4951}" destId="{075CA40E-7429-4412-ADFC-A02BF7ACC2F8}" srcOrd="1" destOrd="0" parTransId="{498D5F0D-2D20-48F3-9A8A-FD64C6629064}" sibTransId="{C00CF88D-1E4B-4414-BE56-8A86D6D549E5}"/>
    <dgm:cxn modelId="{7D2766A2-8211-4600-BDA5-59B0117D7ED0}" type="presOf" srcId="{047DF585-A727-40EE-A364-19B9329C17DE}" destId="{2ECB7B28-82DD-4FAA-A21D-05A4781FB8C0}" srcOrd="0" destOrd="0" presId="urn:microsoft.com/office/officeart/2005/8/layout/cycle4"/>
    <dgm:cxn modelId="{DFAB1AAB-B7FC-412B-8287-DE5D8A659887}" type="presOf" srcId="{009267FF-0A72-4D9E-A1A5-8E0146C7E01C}" destId="{A5BA3473-546C-46C6-BD32-47D1DAE43FBD}" srcOrd="1" destOrd="0" presId="urn:microsoft.com/office/officeart/2005/8/layout/cycle4"/>
    <dgm:cxn modelId="{1978D4AE-B4E5-43E2-A68E-0759D6DA6EB5}" type="presOf" srcId="{0E480493-37FF-4823-8947-7FAF792D29CE}" destId="{6EBA21FA-4A70-4340-A13F-6FBA073E20FC}" srcOrd="1" destOrd="0" presId="urn:microsoft.com/office/officeart/2005/8/layout/cycle4"/>
    <dgm:cxn modelId="{3AA119B3-C70C-46EA-AA92-1144A09F598F}" type="presOf" srcId="{C92B88CF-597C-44FA-8D8C-3D9B68028312}" destId="{39CA5905-113A-47DD-BFE3-EF153A7D1E2E}" srcOrd="0" destOrd="0" presId="urn:microsoft.com/office/officeart/2005/8/layout/cycle4"/>
    <dgm:cxn modelId="{5849EFB3-E76E-45AE-9582-B6D418D0AA1F}" type="presOf" srcId="{C92B88CF-597C-44FA-8D8C-3D9B68028312}" destId="{06A985E3-F656-49F6-AA8C-04C7D9651AD3}" srcOrd="1" destOrd="0" presId="urn:microsoft.com/office/officeart/2005/8/layout/cycle4"/>
    <dgm:cxn modelId="{A06252BE-BA83-47C9-A58C-ABA1307CD957}" srcId="{AA4D1DD4-32CB-4391-B3B9-53A0BABD4951}" destId="{8C2E2878-16A6-4249-BDD1-623262D2B135}" srcOrd="3" destOrd="0" parTransId="{D9F0E2D3-FB57-4C95-8433-DE4BC9E57D57}" sibTransId="{2FCC1709-3718-418C-9283-BB2F319612EE}"/>
    <dgm:cxn modelId="{BBB3ECC0-8AEB-4588-AC30-8406691E0B70}" type="presOf" srcId="{8C2E2878-16A6-4249-BDD1-623262D2B135}" destId="{17F0EADE-292A-496B-9BDB-E58B91022BF7}" srcOrd="0" destOrd="0" presId="urn:microsoft.com/office/officeart/2005/8/layout/cycle4"/>
    <dgm:cxn modelId="{0176A1C4-1EBF-4DCF-A5AC-D8BFB887B475}" srcId="{075CA40E-7429-4412-ADFC-A02BF7ACC2F8}" destId="{C92B88CF-597C-44FA-8D8C-3D9B68028312}" srcOrd="0" destOrd="0" parTransId="{802C9AE8-2D71-4575-805E-F7D027EDA8A2}" sibTransId="{54903C93-1BF3-4510-9A40-C780E96E38CB}"/>
    <dgm:cxn modelId="{4F1582C8-6AD2-41F1-B244-AF1853FD848C}" srcId="{047DF585-A727-40EE-A364-19B9329C17DE}" destId="{009267FF-0A72-4D9E-A1A5-8E0146C7E01C}" srcOrd="0" destOrd="0" parTransId="{722F7D55-8FF3-41FB-B52F-5DAFBF8BCD73}" sibTransId="{75CEB558-5104-468C-AFFA-4F070443C487}"/>
    <dgm:cxn modelId="{52D7F5DC-F517-4259-BF89-3CBFFD8F02F8}" type="presOf" srcId="{B1D4DF01-9E0A-4EDB-8AB4-63F03C098A25}" destId="{70D7CC5B-43C8-4075-AD60-6278D13A4D71}" srcOrd="0" destOrd="0" presId="urn:microsoft.com/office/officeart/2005/8/layout/cycle4"/>
    <dgm:cxn modelId="{C408BA59-AE96-4999-AC7B-A7962E8E428F}" type="presParOf" srcId="{9B2D8FF3-F660-4EAC-921B-5DCD4BD726D7}" destId="{228CCD10-274D-4637-84C2-A4A8C7FB38DE}" srcOrd="0" destOrd="0" presId="urn:microsoft.com/office/officeart/2005/8/layout/cycle4"/>
    <dgm:cxn modelId="{CA8C4E1D-0585-4459-A2B8-2DFED618F611}" type="presParOf" srcId="{228CCD10-274D-4637-84C2-A4A8C7FB38DE}" destId="{B94E1813-92D4-4C03-9505-81D578B74C2B}" srcOrd="0" destOrd="0" presId="urn:microsoft.com/office/officeart/2005/8/layout/cycle4"/>
    <dgm:cxn modelId="{8A7DA45A-E8E8-4027-B0E6-9787CFE2378B}" type="presParOf" srcId="{B94E1813-92D4-4C03-9505-81D578B74C2B}" destId="{08DDAB33-587F-4DDC-BA33-0E5A804E629C}" srcOrd="0" destOrd="0" presId="urn:microsoft.com/office/officeart/2005/8/layout/cycle4"/>
    <dgm:cxn modelId="{F32F1D30-9F75-4C8D-8B4C-E926E9686847}" type="presParOf" srcId="{B94E1813-92D4-4C03-9505-81D578B74C2B}" destId="{6EBA21FA-4A70-4340-A13F-6FBA073E20FC}" srcOrd="1" destOrd="0" presId="urn:microsoft.com/office/officeart/2005/8/layout/cycle4"/>
    <dgm:cxn modelId="{8205D4C9-F8E0-4B73-8323-4C42A82003D7}" type="presParOf" srcId="{228CCD10-274D-4637-84C2-A4A8C7FB38DE}" destId="{D57A02D1-F2F0-4CEF-9058-B6AE9F0290E0}" srcOrd="1" destOrd="0" presId="urn:microsoft.com/office/officeart/2005/8/layout/cycle4"/>
    <dgm:cxn modelId="{C6F256B6-12AC-4EB5-AD2D-6FD82D883954}" type="presParOf" srcId="{D57A02D1-F2F0-4CEF-9058-B6AE9F0290E0}" destId="{39CA5905-113A-47DD-BFE3-EF153A7D1E2E}" srcOrd="0" destOrd="0" presId="urn:microsoft.com/office/officeart/2005/8/layout/cycle4"/>
    <dgm:cxn modelId="{0B90E354-7F6E-4E8F-8178-7C9F047D8AB0}" type="presParOf" srcId="{D57A02D1-F2F0-4CEF-9058-B6AE9F0290E0}" destId="{06A985E3-F656-49F6-AA8C-04C7D9651AD3}" srcOrd="1" destOrd="0" presId="urn:microsoft.com/office/officeart/2005/8/layout/cycle4"/>
    <dgm:cxn modelId="{425E03DC-3257-4AEB-A698-96EF5F4A8A8F}" type="presParOf" srcId="{228CCD10-274D-4637-84C2-A4A8C7FB38DE}" destId="{9C5F2BA1-DB4A-423E-A5A7-B7DF19429486}" srcOrd="2" destOrd="0" presId="urn:microsoft.com/office/officeart/2005/8/layout/cycle4"/>
    <dgm:cxn modelId="{9A6E9898-827B-44AA-B7DB-65A257908ECD}" type="presParOf" srcId="{9C5F2BA1-DB4A-423E-A5A7-B7DF19429486}" destId="{586FE37D-9693-4930-9263-430E399AD38E}" srcOrd="0" destOrd="0" presId="urn:microsoft.com/office/officeart/2005/8/layout/cycle4"/>
    <dgm:cxn modelId="{6FB468BC-9927-438C-BE94-5F2EF0575947}" type="presParOf" srcId="{9C5F2BA1-DB4A-423E-A5A7-B7DF19429486}" destId="{A5BA3473-546C-46C6-BD32-47D1DAE43FBD}" srcOrd="1" destOrd="0" presId="urn:microsoft.com/office/officeart/2005/8/layout/cycle4"/>
    <dgm:cxn modelId="{F427F43D-4E95-483F-89A9-C05F2677C6F2}" type="presParOf" srcId="{228CCD10-274D-4637-84C2-A4A8C7FB38DE}" destId="{F1D0FABE-6CF9-459D-8A9F-285E65AAD87C}" srcOrd="3" destOrd="0" presId="urn:microsoft.com/office/officeart/2005/8/layout/cycle4"/>
    <dgm:cxn modelId="{16CA0D0F-D74D-422B-971E-29068EE37194}" type="presParOf" srcId="{F1D0FABE-6CF9-459D-8A9F-285E65AAD87C}" destId="{70D7CC5B-43C8-4075-AD60-6278D13A4D71}" srcOrd="0" destOrd="0" presId="urn:microsoft.com/office/officeart/2005/8/layout/cycle4"/>
    <dgm:cxn modelId="{ED87090B-4C4F-4A5C-ADBA-4B6B75B646E5}" type="presParOf" srcId="{F1D0FABE-6CF9-459D-8A9F-285E65AAD87C}" destId="{625800A6-A125-44D1-A78F-CF5CC29F825C}" srcOrd="1" destOrd="0" presId="urn:microsoft.com/office/officeart/2005/8/layout/cycle4"/>
    <dgm:cxn modelId="{E9B455A1-D7B3-4D4F-BEEA-D8F9AA144CA5}" type="presParOf" srcId="{228CCD10-274D-4637-84C2-A4A8C7FB38DE}" destId="{726615D6-036D-4ADF-8660-8E6F958F750E}" srcOrd="4" destOrd="0" presId="urn:microsoft.com/office/officeart/2005/8/layout/cycle4"/>
    <dgm:cxn modelId="{E096B3D7-4959-44B6-83DA-116544E39D45}" type="presParOf" srcId="{9B2D8FF3-F660-4EAC-921B-5DCD4BD726D7}" destId="{DA9BC3CA-5E00-4881-A6AD-BF0B101637C5}" srcOrd="1" destOrd="0" presId="urn:microsoft.com/office/officeart/2005/8/layout/cycle4"/>
    <dgm:cxn modelId="{523142C4-F5F5-4DB4-86F4-347F22EC2C51}" type="presParOf" srcId="{DA9BC3CA-5E00-4881-A6AD-BF0B101637C5}" destId="{87D729D2-67E5-4A7E-A2DC-49003CA9EE8B}" srcOrd="0" destOrd="0" presId="urn:microsoft.com/office/officeart/2005/8/layout/cycle4"/>
    <dgm:cxn modelId="{48C5D1B9-93D9-4169-8D1A-7342AF31A94E}" type="presParOf" srcId="{DA9BC3CA-5E00-4881-A6AD-BF0B101637C5}" destId="{C0038D39-5FD6-42A4-BD94-934C1976FFA0}" srcOrd="1" destOrd="0" presId="urn:microsoft.com/office/officeart/2005/8/layout/cycle4"/>
    <dgm:cxn modelId="{9B68AE20-3E6D-47AF-A14D-C27EFF86FB75}" type="presParOf" srcId="{DA9BC3CA-5E00-4881-A6AD-BF0B101637C5}" destId="{2ECB7B28-82DD-4FAA-A21D-05A4781FB8C0}" srcOrd="2" destOrd="0" presId="urn:microsoft.com/office/officeart/2005/8/layout/cycle4"/>
    <dgm:cxn modelId="{ADECC4F6-CB8F-4B41-B5F7-6B80600E3345}" type="presParOf" srcId="{DA9BC3CA-5E00-4881-A6AD-BF0B101637C5}" destId="{17F0EADE-292A-496B-9BDB-E58B91022BF7}" srcOrd="3" destOrd="0" presId="urn:microsoft.com/office/officeart/2005/8/layout/cycle4"/>
    <dgm:cxn modelId="{C5B8CEC1-02E9-4ECC-84BB-5BE3A275F268}" type="presParOf" srcId="{DA9BC3CA-5E00-4881-A6AD-BF0B101637C5}" destId="{EF3C8536-3C2C-409E-B735-5520FDA40D7C}" srcOrd="4" destOrd="0" presId="urn:microsoft.com/office/officeart/2005/8/layout/cycle4"/>
    <dgm:cxn modelId="{2F7BD3AA-55F5-4405-A405-F5EF9B85D6E9}" type="presParOf" srcId="{9B2D8FF3-F660-4EAC-921B-5DCD4BD726D7}" destId="{BB3113C4-C03D-4EA6-8AC0-1B06E68748D4}" srcOrd="2" destOrd="0" presId="urn:microsoft.com/office/officeart/2005/8/layout/cycle4"/>
    <dgm:cxn modelId="{6D646FA7-7C0E-4620-ADE8-40E8F4F9EE5C}" type="presParOf" srcId="{9B2D8FF3-F660-4EAC-921B-5DCD4BD726D7}" destId="{7BE000E8-A189-4E52-A20F-BC31A74C0EC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54C72-2CD2-401B-9C84-A6AB1FE9DE72}">
      <dsp:nvSpPr>
        <dsp:cNvPr id="0" name=""/>
        <dsp:cNvSpPr/>
      </dsp:nvSpPr>
      <dsp:spPr>
        <a:xfrm>
          <a:off x="0" y="1717"/>
          <a:ext cx="30083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1B7DA-A57C-450C-A002-C84F3DB63D6D}">
      <dsp:nvSpPr>
        <dsp:cNvPr id="0" name=""/>
        <dsp:cNvSpPr/>
      </dsp:nvSpPr>
      <dsp:spPr>
        <a:xfrm>
          <a:off x="0" y="1717"/>
          <a:ext cx="3008313" cy="1171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HIGH VARIATION IN CRITICAL OUTCOMES</a:t>
          </a:r>
        </a:p>
      </dsp:txBody>
      <dsp:txXfrm>
        <a:off x="0" y="1717"/>
        <a:ext cx="3008313" cy="1171488"/>
      </dsp:txXfrm>
    </dsp:sp>
    <dsp:sp modelId="{E1554D5B-C7B0-4BE5-9FB1-2AEA1672DB72}">
      <dsp:nvSpPr>
        <dsp:cNvPr id="0" name=""/>
        <dsp:cNvSpPr/>
      </dsp:nvSpPr>
      <dsp:spPr>
        <a:xfrm>
          <a:off x="0" y="1173205"/>
          <a:ext cx="30083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AF6A2-8CF6-4219-B7E8-0B0850F3E742}">
      <dsp:nvSpPr>
        <dsp:cNvPr id="0" name=""/>
        <dsp:cNvSpPr/>
      </dsp:nvSpPr>
      <dsp:spPr>
        <a:xfrm>
          <a:off x="0" y="1173205"/>
          <a:ext cx="3008313" cy="1171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ARE WE MEASURING IDEAL OUTCOMES</a:t>
          </a:r>
        </a:p>
      </dsp:txBody>
      <dsp:txXfrm>
        <a:off x="0" y="1173205"/>
        <a:ext cx="3008313" cy="1171488"/>
      </dsp:txXfrm>
    </dsp:sp>
    <dsp:sp modelId="{4A31056B-346F-4A01-86EF-E74FA014ACF6}">
      <dsp:nvSpPr>
        <dsp:cNvPr id="0" name=""/>
        <dsp:cNvSpPr/>
      </dsp:nvSpPr>
      <dsp:spPr>
        <a:xfrm>
          <a:off x="0" y="2344694"/>
          <a:ext cx="30083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5BD69-AC27-4D8A-B1E6-EA1180E13382}">
      <dsp:nvSpPr>
        <dsp:cNvPr id="0" name=""/>
        <dsp:cNvSpPr/>
      </dsp:nvSpPr>
      <dsp:spPr>
        <a:xfrm>
          <a:off x="0" y="2344694"/>
          <a:ext cx="3008313" cy="1171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CAN WE BETTER STANDARDIZE CARE?</a:t>
          </a:r>
        </a:p>
      </dsp:txBody>
      <dsp:txXfrm>
        <a:off x="0" y="2344694"/>
        <a:ext cx="3008313" cy="1171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9CFC6-4A46-45D2-B6A3-25A7927E4F1E}">
      <dsp:nvSpPr>
        <dsp:cNvPr id="0" name=""/>
        <dsp:cNvSpPr/>
      </dsp:nvSpPr>
      <dsp:spPr>
        <a:xfrm>
          <a:off x="0" y="165825"/>
          <a:ext cx="6436520" cy="375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545" tIns="187452" rIns="499545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rgbClr val="201751"/>
              </a:solidFill>
              <a:latin typeface="News Gothic MT" panose="020B0504020203020204" pitchFamily="34" charset="0"/>
            </a:rPr>
            <a:t>A desire among members to forgo individual gains in lieu of collective efforts</a:t>
          </a:r>
          <a:r>
            <a:rPr lang="en-US" sz="900" kern="1200" dirty="0">
              <a:latin typeface="News Gothic MT" panose="020B0504020203020204" pitchFamily="34" charset="0"/>
            </a:rPr>
            <a:t>.</a:t>
          </a:r>
        </a:p>
      </dsp:txBody>
      <dsp:txXfrm>
        <a:off x="0" y="165825"/>
        <a:ext cx="6436520" cy="375637"/>
      </dsp:txXfrm>
    </dsp:sp>
    <dsp:sp modelId="{87E3FBFD-596A-4B17-A504-4C81B20A08A3}">
      <dsp:nvSpPr>
        <dsp:cNvPr id="0" name=""/>
        <dsp:cNvSpPr/>
      </dsp:nvSpPr>
      <dsp:spPr>
        <a:xfrm>
          <a:off x="321826" y="32985"/>
          <a:ext cx="4505564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300" tIns="0" rIns="170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News Gothic MT" panose="020B0504020203020204" pitchFamily="34" charset="0"/>
            </a:rPr>
            <a:t>Collaboration</a:t>
          </a:r>
          <a:r>
            <a:rPr lang="en-US" sz="1800" b="1" kern="1200" dirty="0">
              <a:latin typeface="News Gothic MT" panose="020B0504020203020204" pitchFamily="34" charset="0"/>
            </a:rPr>
            <a:t> </a:t>
          </a:r>
        </a:p>
      </dsp:txBody>
      <dsp:txXfrm>
        <a:off x="334795" y="45954"/>
        <a:ext cx="4479626" cy="239742"/>
      </dsp:txXfrm>
    </dsp:sp>
    <dsp:sp modelId="{AB197E6D-05E2-4C08-9587-66021D5D1B85}">
      <dsp:nvSpPr>
        <dsp:cNvPr id="0" name=""/>
        <dsp:cNvSpPr/>
      </dsp:nvSpPr>
      <dsp:spPr>
        <a:xfrm>
          <a:off x="0" y="722902"/>
          <a:ext cx="6436520" cy="375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545" tIns="187452" rIns="499545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rgbClr val="201751"/>
              </a:solidFill>
              <a:latin typeface="News Gothic MT" panose="020B0504020203020204" pitchFamily="34" charset="0"/>
            </a:rPr>
            <a:t>A shared sense of determination to quickly and dramatically improve patient care and outcomes.</a:t>
          </a:r>
        </a:p>
      </dsp:txBody>
      <dsp:txXfrm>
        <a:off x="0" y="722902"/>
        <a:ext cx="6436520" cy="375637"/>
      </dsp:txXfrm>
    </dsp:sp>
    <dsp:sp modelId="{9D012BDC-CB32-48F1-AFA9-D96C0053EB5D}">
      <dsp:nvSpPr>
        <dsp:cNvPr id="0" name=""/>
        <dsp:cNvSpPr/>
      </dsp:nvSpPr>
      <dsp:spPr>
        <a:xfrm>
          <a:off x="321826" y="590062"/>
          <a:ext cx="4505564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300" tIns="0" rIns="170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News Gothic MT" panose="020B0504020203020204" pitchFamily="34" charset="0"/>
            </a:rPr>
            <a:t>Urgency</a:t>
          </a:r>
        </a:p>
      </dsp:txBody>
      <dsp:txXfrm>
        <a:off x="334795" y="603031"/>
        <a:ext cx="4479626" cy="239742"/>
      </dsp:txXfrm>
    </dsp:sp>
    <dsp:sp modelId="{85222CAC-1A5D-41E5-AA57-6A6A2DC0D736}">
      <dsp:nvSpPr>
        <dsp:cNvPr id="0" name=""/>
        <dsp:cNvSpPr/>
      </dsp:nvSpPr>
      <dsp:spPr>
        <a:xfrm>
          <a:off x="0" y="1279980"/>
          <a:ext cx="6436520" cy="375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545" tIns="187452" rIns="499545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rgbClr val="201751"/>
              </a:solidFill>
              <a:latin typeface="News Gothic MT" panose="020B0504020203020204" pitchFamily="34" charset="0"/>
            </a:rPr>
            <a:t>A willingness among members to freely and openly share data within and beyond the Network.</a:t>
          </a:r>
        </a:p>
      </dsp:txBody>
      <dsp:txXfrm>
        <a:off x="0" y="1279980"/>
        <a:ext cx="6436520" cy="375637"/>
      </dsp:txXfrm>
    </dsp:sp>
    <dsp:sp modelId="{71F7536D-EF5A-4844-92A8-B9C93DEFB504}">
      <dsp:nvSpPr>
        <dsp:cNvPr id="0" name=""/>
        <dsp:cNvSpPr/>
      </dsp:nvSpPr>
      <dsp:spPr>
        <a:xfrm>
          <a:off x="321826" y="1147140"/>
          <a:ext cx="4505564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300" tIns="0" rIns="170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News Gothic MT" panose="020B0504020203020204" pitchFamily="34" charset="0"/>
            </a:rPr>
            <a:t>Transparency </a:t>
          </a:r>
        </a:p>
      </dsp:txBody>
      <dsp:txXfrm>
        <a:off x="334795" y="1160109"/>
        <a:ext cx="4479626" cy="239742"/>
      </dsp:txXfrm>
    </dsp:sp>
    <dsp:sp modelId="{3B8A2200-50DA-49A8-B070-2FEFD2C57A48}">
      <dsp:nvSpPr>
        <dsp:cNvPr id="0" name=""/>
        <dsp:cNvSpPr/>
      </dsp:nvSpPr>
      <dsp:spPr>
        <a:xfrm>
          <a:off x="0" y="1837057"/>
          <a:ext cx="643652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545" tIns="187452" rIns="499545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rgbClr val="201751"/>
              </a:solidFill>
              <a:latin typeface="News Gothic MT" panose="020B0504020203020204" pitchFamily="34" charset="0"/>
            </a:rPr>
            <a:t>Continually striving to minimize financial, social, environmental, and racial inequities in access to and outcomes after liver transplantation.</a:t>
          </a:r>
        </a:p>
      </dsp:txBody>
      <dsp:txXfrm>
        <a:off x="0" y="1837057"/>
        <a:ext cx="6436520" cy="510300"/>
      </dsp:txXfrm>
    </dsp:sp>
    <dsp:sp modelId="{C482B4D3-FE71-4AC0-8DDB-519539EF494D}">
      <dsp:nvSpPr>
        <dsp:cNvPr id="0" name=""/>
        <dsp:cNvSpPr/>
      </dsp:nvSpPr>
      <dsp:spPr>
        <a:xfrm>
          <a:off x="321826" y="1704217"/>
          <a:ext cx="4505564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300" tIns="0" rIns="170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News Gothic MT" panose="020B0504020203020204" pitchFamily="34" charset="0"/>
            </a:rPr>
            <a:t>Equity</a:t>
          </a:r>
        </a:p>
      </dsp:txBody>
      <dsp:txXfrm>
        <a:off x="334795" y="1717186"/>
        <a:ext cx="4479626" cy="239742"/>
      </dsp:txXfrm>
    </dsp:sp>
    <dsp:sp modelId="{D492B2AA-0E57-45C6-BFB6-5CDA26CAF96E}">
      <dsp:nvSpPr>
        <dsp:cNvPr id="0" name=""/>
        <dsp:cNvSpPr/>
      </dsp:nvSpPr>
      <dsp:spPr>
        <a:xfrm>
          <a:off x="0" y="2528797"/>
          <a:ext cx="6436520" cy="375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545" tIns="187452" rIns="499545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rgbClr val="201751"/>
              </a:solidFill>
              <a:latin typeface="News Gothic MT" panose="020B0504020203020204" pitchFamily="34" charset="0"/>
            </a:rPr>
            <a:t>A determination to identify and use leading approaches and technologies to advance our goals.</a:t>
          </a:r>
        </a:p>
      </dsp:txBody>
      <dsp:txXfrm>
        <a:off x="0" y="2528797"/>
        <a:ext cx="6436520" cy="375637"/>
      </dsp:txXfrm>
    </dsp:sp>
    <dsp:sp modelId="{E74E15EF-B0CA-40B4-8D21-3ECA3EA933A8}">
      <dsp:nvSpPr>
        <dsp:cNvPr id="0" name=""/>
        <dsp:cNvSpPr/>
      </dsp:nvSpPr>
      <dsp:spPr>
        <a:xfrm>
          <a:off x="321826" y="2395957"/>
          <a:ext cx="4505564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300" tIns="0" rIns="170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News Gothic MT" panose="020B0504020203020204" pitchFamily="34" charset="0"/>
            </a:rPr>
            <a:t>Innovation</a:t>
          </a:r>
        </a:p>
      </dsp:txBody>
      <dsp:txXfrm>
        <a:off x="334795" y="2408926"/>
        <a:ext cx="4479626" cy="239742"/>
      </dsp:txXfrm>
    </dsp:sp>
    <dsp:sp modelId="{F4C54301-0773-4929-9244-E728711FD47B}">
      <dsp:nvSpPr>
        <dsp:cNvPr id="0" name=""/>
        <dsp:cNvSpPr/>
      </dsp:nvSpPr>
      <dsp:spPr>
        <a:xfrm>
          <a:off x="0" y="3085875"/>
          <a:ext cx="6436520" cy="375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545" tIns="187452" rIns="499545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rgbClr val="201751"/>
              </a:solidFill>
              <a:latin typeface="News Gothic MT" panose="020B0504020203020204" pitchFamily="34" charset="0"/>
            </a:rPr>
            <a:t>A commitment to engage leaders across multiple fields and combine their expertise.</a:t>
          </a:r>
        </a:p>
      </dsp:txBody>
      <dsp:txXfrm>
        <a:off x="0" y="3085875"/>
        <a:ext cx="6436520" cy="375637"/>
      </dsp:txXfrm>
    </dsp:sp>
    <dsp:sp modelId="{DD81D116-62C3-47A2-A5A0-E85712F16DA4}">
      <dsp:nvSpPr>
        <dsp:cNvPr id="0" name=""/>
        <dsp:cNvSpPr/>
      </dsp:nvSpPr>
      <dsp:spPr>
        <a:xfrm>
          <a:off x="321826" y="2953035"/>
          <a:ext cx="4505564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300" tIns="0" rIns="170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News Gothic MT" panose="020B0504020203020204" pitchFamily="34" charset="0"/>
            </a:rPr>
            <a:t>Excellence</a:t>
          </a:r>
        </a:p>
      </dsp:txBody>
      <dsp:txXfrm>
        <a:off x="334795" y="2966004"/>
        <a:ext cx="4479626" cy="239742"/>
      </dsp:txXfrm>
    </dsp:sp>
    <dsp:sp modelId="{AD6B9A98-A0D8-4BE6-8976-09C6CAC59698}">
      <dsp:nvSpPr>
        <dsp:cNvPr id="0" name=""/>
        <dsp:cNvSpPr/>
      </dsp:nvSpPr>
      <dsp:spPr>
        <a:xfrm>
          <a:off x="0" y="3642952"/>
          <a:ext cx="643652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545" tIns="187452" rIns="499545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rgbClr val="201751"/>
              </a:solidFill>
              <a:latin typeface="News Gothic MT" panose="020B0504020203020204" pitchFamily="34" charset="0"/>
            </a:rPr>
            <a:t>A drive to build off existing systems (e.g., SPLIT) or provide expertise to regulatory bodies (e.g., UNOS) who are advocating for improvement in outcomes for children.</a:t>
          </a:r>
        </a:p>
      </dsp:txBody>
      <dsp:txXfrm>
        <a:off x="0" y="3642952"/>
        <a:ext cx="6436520" cy="510300"/>
      </dsp:txXfrm>
    </dsp:sp>
    <dsp:sp modelId="{7535D555-4A63-420E-8730-DA332EFEE85E}">
      <dsp:nvSpPr>
        <dsp:cNvPr id="0" name=""/>
        <dsp:cNvSpPr/>
      </dsp:nvSpPr>
      <dsp:spPr>
        <a:xfrm>
          <a:off x="321826" y="3510112"/>
          <a:ext cx="4505564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300" tIns="0" rIns="170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News Gothic MT" panose="020B0504020203020204" pitchFamily="34" charset="0"/>
            </a:rPr>
            <a:t>Synergy</a:t>
          </a:r>
        </a:p>
      </dsp:txBody>
      <dsp:txXfrm>
        <a:off x="334795" y="3523081"/>
        <a:ext cx="4479626" cy="239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FE37D-9693-4930-9263-430E399AD38E}">
      <dsp:nvSpPr>
        <dsp:cNvPr id="0" name=""/>
        <dsp:cNvSpPr/>
      </dsp:nvSpPr>
      <dsp:spPr>
        <a:xfrm>
          <a:off x="4947033" y="3004896"/>
          <a:ext cx="2182969" cy="1414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do we measure?</a:t>
          </a:r>
        </a:p>
      </dsp:txBody>
      <dsp:txXfrm>
        <a:off x="5632986" y="3389476"/>
        <a:ext cx="1465954" cy="998427"/>
      </dsp:txXfrm>
    </dsp:sp>
    <dsp:sp modelId="{70D7CC5B-43C8-4075-AD60-6278D13A4D71}">
      <dsp:nvSpPr>
        <dsp:cNvPr id="0" name=""/>
        <dsp:cNvSpPr/>
      </dsp:nvSpPr>
      <dsp:spPr>
        <a:xfrm>
          <a:off x="1385347" y="3004896"/>
          <a:ext cx="2182969" cy="1414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Pediatric Liver Transplant QoL – can it be disseminated?</a:t>
          </a:r>
        </a:p>
      </dsp:txBody>
      <dsp:txXfrm>
        <a:off x="1416409" y="3389476"/>
        <a:ext cx="1465954" cy="998427"/>
      </dsp:txXfrm>
    </dsp:sp>
    <dsp:sp modelId="{39CA5905-113A-47DD-BFE3-EF153A7D1E2E}">
      <dsp:nvSpPr>
        <dsp:cNvPr id="0" name=""/>
        <dsp:cNvSpPr/>
      </dsp:nvSpPr>
      <dsp:spPr>
        <a:xfrm>
          <a:off x="4947033" y="0"/>
          <a:ext cx="2182969" cy="1414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Key Events</a:t>
          </a:r>
        </a:p>
      </dsp:txBody>
      <dsp:txXfrm>
        <a:off x="5632986" y="31062"/>
        <a:ext cx="1465954" cy="998427"/>
      </dsp:txXfrm>
    </dsp:sp>
    <dsp:sp modelId="{08DDAB33-587F-4DDC-BA33-0E5A804E629C}">
      <dsp:nvSpPr>
        <dsp:cNvPr id="0" name=""/>
        <dsp:cNvSpPr/>
      </dsp:nvSpPr>
      <dsp:spPr>
        <a:xfrm>
          <a:off x="1385347" y="0"/>
          <a:ext cx="2182969" cy="1414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Practice and Prospective trial design </a:t>
          </a:r>
        </a:p>
      </dsp:txBody>
      <dsp:txXfrm>
        <a:off x="1416409" y="31062"/>
        <a:ext cx="1465954" cy="998427"/>
      </dsp:txXfrm>
    </dsp:sp>
    <dsp:sp modelId="{87D729D2-67E5-4A7E-A2DC-49003CA9EE8B}">
      <dsp:nvSpPr>
        <dsp:cNvPr id="0" name=""/>
        <dsp:cNvSpPr/>
      </dsp:nvSpPr>
      <dsp:spPr>
        <a:xfrm>
          <a:off x="2300073" y="251881"/>
          <a:ext cx="1913412" cy="1913412"/>
        </a:xfrm>
        <a:prstGeom prst="pieWedg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Immune</a:t>
          </a:r>
        </a:p>
      </dsp:txBody>
      <dsp:txXfrm>
        <a:off x="2860498" y="812306"/>
        <a:ext cx="1352987" cy="1352987"/>
      </dsp:txXfrm>
    </dsp:sp>
    <dsp:sp modelId="{C0038D39-5FD6-42A4-BD94-934C1976FFA0}">
      <dsp:nvSpPr>
        <dsp:cNvPr id="0" name=""/>
        <dsp:cNvSpPr/>
      </dsp:nvSpPr>
      <dsp:spPr>
        <a:xfrm rot="5400000">
          <a:off x="4301864" y="251881"/>
          <a:ext cx="1913412" cy="1913412"/>
        </a:xfrm>
        <a:prstGeom prst="pieWedg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Surgical</a:t>
          </a:r>
        </a:p>
      </dsp:txBody>
      <dsp:txXfrm rot="-5400000">
        <a:off x="4301864" y="812306"/>
        <a:ext cx="1352987" cy="1352987"/>
      </dsp:txXfrm>
    </dsp:sp>
    <dsp:sp modelId="{2ECB7B28-82DD-4FAA-A21D-05A4781FB8C0}">
      <dsp:nvSpPr>
        <dsp:cNvPr id="0" name=""/>
        <dsp:cNvSpPr/>
      </dsp:nvSpPr>
      <dsp:spPr>
        <a:xfrm rot="10800000">
          <a:off x="4301864" y="2253672"/>
          <a:ext cx="1913412" cy="1913412"/>
        </a:xfrm>
        <a:prstGeom prst="pieWedg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Transition</a:t>
          </a:r>
        </a:p>
      </dsp:txBody>
      <dsp:txXfrm rot="10800000">
        <a:off x="4301864" y="2253672"/>
        <a:ext cx="1352987" cy="1352987"/>
      </dsp:txXfrm>
    </dsp:sp>
    <dsp:sp modelId="{17F0EADE-292A-496B-9BDB-E58B91022BF7}">
      <dsp:nvSpPr>
        <dsp:cNvPr id="0" name=""/>
        <dsp:cNvSpPr/>
      </dsp:nvSpPr>
      <dsp:spPr>
        <a:xfrm rot="16200000">
          <a:off x="2300073" y="2253672"/>
          <a:ext cx="1913412" cy="19134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Quality of Life</a:t>
          </a:r>
        </a:p>
      </dsp:txBody>
      <dsp:txXfrm rot="5400000">
        <a:off x="2860498" y="2253672"/>
        <a:ext cx="1352987" cy="1352987"/>
      </dsp:txXfrm>
    </dsp:sp>
    <dsp:sp modelId="{BB3113C4-C03D-4EA6-8AC0-1B06E68748D4}">
      <dsp:nvSpPr>
        <dsp:cNvPr id="0" name=""/>
        <dsp:cNvSpPr/>
      </dsp:nvSpPr>
      <dsp:spPr>
        <a:xfrm>
          <a:off x="3927357" y="1811776"/>
          <a:ext cx="660635" cy="57446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000E8-A189-4E52-A20F-BC31A74C0EC1}">
      <dsp:nvSpPr>
        <dsp:cNvPr id="0" name=""/>
        <dsp:cNvSpPr/>
      </dsp:nvSpPr>
      <dsp:spPr>
        <a:xfrm rot="10800000">
          <a:off x="3927357" y="2032724"/>
          <a:ext cx="660635" cy="57446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FE40E-0EB6-4E48-899D-2D88198D4ED2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488BB-9BED-8544-A677-20570A7DC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20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BF6C1-D610-C14F-97C6-C121B7E5A4AA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57F8D-41A5-3C4A-A462-FE7C10BEC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45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Es un placer para mí hablar hoy sobre el tema de la evaluación comparativa en el trasplante de hígado pediátrico.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8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6CBC7-640D-7D48-9550-446C59DD9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343387"/>
            <a:ext cx="6350000" cy="2565400"/>
          </a:xfrm>
          <a:prstGeom prst="rect">
            <a:avLst/>
          </a:prstGeom>
        </p:spPr>
      </p:pic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7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510012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r>
              <a:rPr lang="en-US" sz="2000" b="0" strike="noStrike" spc="-1" dirty="0">
                <a:latin typeface="Arial"/>
              </a:rPr>
              <a:t>Biliary complication rates across North American pediatric liver transplant centers. 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s-E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Las tasas de complicaciones biliares en los centros de trasplante de hígado pediátrico de América del Norte varían de 2% a casi 100% en este estudio de la </a:t>
            </a:r>
            <a:r>
              <a:rPr lang="es-ES" sz="32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Society</a:t>
            </a:r>
            <a:r>
              <a:rPr lang="es-E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of Pediatric </a:t>
            </a:r>
            <a:r>
              <a:rPr lang="es-ES" sz="32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LIver</a:t>
            </a:r>
            <a:r>
              <a:rPr lang="es-E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Transplantation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Creo que la audiencia está familiarizada con el concepto de resultados ideales que van más allá de la supervivencia del paciente y del injerto</a:t>
            </a:r>
          </a:p>
          <a:p>
            <a:endParaRPr lang="es-E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para incluir métricas específicas de la salud de los órganos, las morbilidades relacionadas con la inmunosupresión y la frecuencia de la monoterapia, por ejemplo.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4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>
                <a:solidFill>
                  <a:srgbClr val="000000"/>
                </a:solidFill>
                <a:effectLst/>
              </a:rPr>
              <a:t>La vida útil de un paciente pediátrico permite que existan barreras durante la fase previa al trasplante, la fase operativa y luego el postrasplante temprano o a largo plazo.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6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63D1-8613-49AB-AF0B-18D1486F3A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50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63D1-8613-49AB-AF0B-18D1486F3A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50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C36FD-09EA-4B59-B4EA-016E3A4141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66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63D1-8613-49AB-AF0B-18D1486F3A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749880-22E3-E648-BE74-21906CE8B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1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1889-3F69-420B-A0E2-DFAC620B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7E8F5-7423-4C9E-840B-DE05683A6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09D5-5524-40F3-B9AB-4A4B05B7A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7827B-FFA3-4352-A3EF-D0C86566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2329-B986-4D1D-AD92-109806989056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14D00-724E-4CA5-AC70-A4E763F8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ABC60-D8B8-489F-AFD8-0FC6BDD30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3569-6D72-403A-B95D-56AB43148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6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380585"/>
            <a:ext cx="822924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2510206"/>
            <a:ext cx="8229240" cy="3693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96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1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378" lvl="1" indent="-38099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566" lvl="2" indent="-38099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754" lvl="3" indent="-38099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5943" lvl="4" indent="-38099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132" lvl="5" indent="-38099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320" lvl="6" indent="-38099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509" lvl="7" indent="-38099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697" lvl="8" indent="-38099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81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ACBE1C3-56AD-574E-A763-9273BB793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32F9EE6-EB8D-2148-9DD1-3151E715D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2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0D27B21-F11F-9C41-BA59-7CEFD6ACB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18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0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D2E8931-3A01-2147-9103-5FA478F01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6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EB86296-5868-8D40-941D-A7E6C6A94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15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9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8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92455-9BCE-4DC8-BB30-2F5EE1681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7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9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49" r:id="rId7"/>
    <p:sldLayoutId id="2147483673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904199"/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BDEBD"/>
        </a:buClr>
        <a:buFont typeface="Arial"/>
        <a:buChar char="•"/>
        <a:defRPr sz="3200" kern="1200">
          <a:solidFill>
            <a:srgbClr val="363533"/>
          </a:solidFill>
          <a:latin typeface="Catamaran" pitchFamily="2" charset="77"/>
          <a:ea typeface="+mn-ea"/>
          <a:cs typeface="Catamaran" pitchFamily="2" charset="77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BDEBD"/>
        </a:buClr>
        <a:buFont typeface="Arial"/>
        <a:buChar char="–"/>
        <a:defRPr sz="2800" kern="1200">
          <a:solidFill>
            <a:srgbClr val="363533"/>
          </a:solidFill>
          <a:latin typeface="Catamaran" pitchFamily="2" charset="77"/>
          <a:ea typeface="+mn-ea"/>
          <a:cs typeface="Catamaran" pitchFamily="2" charset="77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BDEBD"/>
        </a:buClr>
        <a:buFont typeface="Arial"/>
        <a:buChar char="•"/>
        <a:defRPr sz="2400" kern="1200">
          <a:solidFill>
            <a:srgbClr val="363533"/>
          </a:solidFill>
          <a:latin typeface="Catamaran" pitchFamily="2" charset="77"/>
          <a:ea typeface="+mn-ea"/>
          <a:cs typeface="Catamaran" pitchFamily="2" charset="77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ABDEBD"/>
        </a:buClr>
        <a:buFont typeface="Arial"/>
        <a:buChar char="–"/>
        <a:defRPr sz="2000" kern="1200">
          <a:solidFill>
            <a:srgbClr val="363533"/>
          </a:solidFill>
          <a:latin typeface="Catamaran" pitchFamily="2" charset="77"/>
          <a:ea typeface="+mn-ea"/>
          <a:cs typeface="Catamaran" pitchFamily="2" charset="77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BDEBD"/>
        </a:buClr>
        <a:buFont typeface="Arial"/>
        <a:buChar char="»"/>
        <a:defRPr sz="2000" kern="1200">
          <a:solidFill>
            <a:srgbClr val="363533"/>
          </a:solidFill>
          <a:latin typeface="Catamaran" pitchFamily="2" charset="77"/>
          <a:ea typeface="+mn-ea"/>
          <a:cs typeface="Catamaran" pitchFamily="2" charset="77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DAEBB-0CB0-4DC9-864B-B4D140B7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59" y="2924269"/>
            <a:ext cx="8078254" cy="1403256"/>
          </a:xfrm>
        </p:spPr>
        <p:txBody>
          <a:bodyPr>
            <a:normAutofit/>
          </a:bodyPr>
          <a:lstStyle/>
          <a:p>
            <a:r>
              <a:rPr lang="en-US" dirty="0"/>
              <a:t>Liver Transplant for MSUD: Outcomes, Challenges, and LONG TERM PERSPECTIVES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F1D914-6A1E-75D0-0328-3E74801BC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87" y="1602378"/>
            <a:ext cx="7845426" cy="170279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George V. Mazariegos 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UPMC Children’s Hospital of Pittsburgh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February 22, 2024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F1A4D-EB0C-4CBD-807F-4D201C321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0FCAA-248F-76D5-3E34-D99250096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440" y="0"/>
            <a:ext cx="5315692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E3E7-BD0A-8242-97C5-EEDC363F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 a more wholistic view: the “Ideal outcome” metric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EE278B-F157-8F42-9DEE-065848825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92794"/>
            <a:ext cx="7408533" cy="2923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B8FEE-F058-C941-B26D-A3A44BC4E48B}"/>
              </a:ext>
            </a:extLst>
          </p:cNvPr>
          <p:cNvSpPr txBox="1"/>
          <p:nvPr/>
        </p:nvSpPr>
        <p:spPr>
          <a:xfrm>
            <a:off x="1607127" y="4557305"/>
            <a:ext cx="47659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Vicky Ng et al : Health Status of Children Alive 10 years after Pediatric Liver Transplant J Pediatrics 2012: 160-820-6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EDF1D-D9CA-4DFC-8AF3-BB1A4EEE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533" y="1636077"/>
            <a:ext cx="1564368" cy="223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1CDF31-56DC-5B94-0EB0-B445AFED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0"/>
            <a:ext cx="6583680" cy="19433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84024-FF62-24F7-A297-F688B6A87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BE530-1514-0468-7ED7-D345215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50" y="1684793"/>
            <a:ext cx="7280366" cy="34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4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F635-F29E-802D-4F50-D6C05BF1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794" y="206375"/>
            <a:ext cx="923979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Ideal outcome metrics, MSUD TX, J Peds 2021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CE7A8B-CF2D-0303-3C1D-17E2E19FB4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7949" y="965335"/>
            <a:ext cx="3919880" cy="4079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B716C7-2049-B262-04F6-DA97A8841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1063624"/>
            <a:ext cx="4356100" cy="3822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6E47E-A97F-78B8-9655-94276B230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9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563A-B388-0964-C7B0-6403DCE9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metrics by time post Tx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99B4A-67DE-14B2-8EFA-C07935F87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661E48-CCB1-9BCC-5ADE-E8C649BAF9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369220"/>
              </p:ext>
            </p:extLst>
          </p:nvPr>
        </p:nvGraphicFramePr>
        <p:xfrm>
          <a:off x="0" y="891324"/>
          <a:ext cx="9144000" cy="39680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1597427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5179537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7725761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263685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500914405"/>
                    </a:ext>
                  </a:extLst>
                </a:gridCol>
              </a:tblGrid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Criteria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0-1 Yr post TX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1&lt;/=5 Yr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5&lt;/=10 Yr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&gt;10 Yr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6217051"/>
                  </a:ext>
                </a:extLst>
              </a:tr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Followup (N)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14629468"/>
                  </a:ext>
                </a:extLst>
              </a:tr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Followup  (YRS)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9785645"/>
                  </a:ext>
                </a:extLst>
              </a:tr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ALT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34.67(16-58)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(10-48)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(15-70)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(13-107)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7727057"/>
                  </a:ext>
                </a:extLst>
              </a:tr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GGT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25.33(10-77)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(8-55)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(10-113)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(4-176)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84094521"/>
                  </a:ext>
                </a:extLst>
              </a:tr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Tac Mono (n)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23574430"/>
                  </a:ext>
                </a:extLst>
              </a:tr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Tac Pred (n)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20575007"/>
                  </a:ext>
                </a:extLst>
              </a:tr>
              <a:tr h="29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Tac Cellcept(n)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91777115"/>
                  </a:ext>
                </a:extLst>
              </a:tr>
              <a:tr h="584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Tac/Cellcept/Pred (n)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68210484"/>
                  </a:ext>
                </a:extLst>
              </a:tr>
              <a:tr h="5030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GFR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89.42(80-100.5)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87.1 (50.84-648)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102.2 (75.7-361)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91.2 (59.7-154.5)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20670572"/>
                  </a:ext>
                </a:extLst>
              </a:tr>
              <a:tr h="5030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904199"/>
                          </a:solidFill>
                          <a:effectLst/>
                          <a:latin typeface="Calibri" panose="020F0502020204030204" pitchFamily="34" charset="0"/>
                        </a:rPr>
                        <a:t>Leucine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235.5 (139-365)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 (174-303)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248 (139-378)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264 (124-371)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5526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432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C4AF3F-B37F-41C0-8E21-804540E604B7}"/>
              </a:ext>
            </a:extLst>
          </p:cNvPr>
          <p:cNvSpPr txBox="1">
            <a:spLocks/>
          </p:cNvSpPr>
          <p:nvPr/>
        </p:nvSpPr>
        <p:spPr>
          <a:xfrm>
            <a:off x="234315" y="422910"/>
            <a:ext cx="8709660" cy="8451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2D2D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Barriers to Ideal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B9E6C-15EF-4391-90E9-295E4C650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18" y="877579"/>
            <a:ext cx="6907380" cy="4265921"/>
          </a:xfrm>
          <a:prstGeom prst="rect">
            <a:avLst/>
          </a:prstGeom>
        </p:spPr>
      </p:pic>
      <p:sp>
        <p:nvSpPr>
          <p:cNvPr id="6" name="TextShape 2">
            <a:extLst>
              <a:ext uri="{FF2B5EF4-FFF2-40B4-BE49-F238E27FC236}">
                <a16:creationId xmlns:a16="http://schemas.microsoft.com/office/drawing/2014/main" id="{AEDA76FC-512E-4182-95AF-050E7382F99B}"/>
              </a:ext>
            </a:extLst>
          </p:cNvPr>
          <p:cNvSpPr txBox="1"/>
          <p:nvPr/>
        </p:nvSpPr>
        <p:spPr>
          <a:xfrm>
            <a:off x="2068101" y="4643189"/>
            <a:ext cx="3749226" cy="3371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strike="noStrike" spc="-1" dirty="0">
                <a:solidFill>
                  <a:srgbClr val="0054A6"/>
                </a:solidFill>
                <a:latin typeface="Arial"/>
              </a:rPr>
              <a:t>Pediatric Transplantation, Volume: 23, Issue: 6, First published: 25 July 2019, DOI: (10.1111/petr.13537) </a:t>
            </a:r>
            <a:endParaRPr lang="en-US" sz="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03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B42D-5FF1-E9DB-542C-469F8487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1499711"/>
            <a:ext cx="6858000" cy="2073021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US" sz="4200"/>
              <a:t>How do learning systems meet the current health care system needs?</a:t>
            </a:r>
          </a:p>
        </p:txBody>
      </p:sp>
    </p:spTree>
    <p:extLst>
      <p:ext uri="{BB962C8B-B14F-4D97-AF65-F5344CB8AC3E}">
        <p14:creationId xmlns:p14="http://schemas.microsoft.com/office/powerpoint/2010/main" val="42097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2548-F07A-E7F2-3B6A-BD68CEDBF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051"/>
            <a:ext cx="8146285" cy="1170965"/>
          </a:xfrm>
        </p:spPr>
        <p:txBody>
          <a:bodyPr/>
          <a:lstStyle/>
          <a:p>
            <a:r>
              <a:rPr lang="en-US" dirty="0"/>
              <a:t>Learning Health Systems: Learning Faster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4494B5-70D1-6D59-9EF8-0D02DC51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879" y="3965767"/>
            <a:ext cx="3526414" cy="500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F2F81-C91C-4DED-0198-EBE2DD19B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0" b="3989"/>
          <a:stretch/>
        </p:blipFill>
        <p:spPr>
          <a:xfrm>
            <a:off x="0" y="1735978"/>
            <a:ext cx="5871408" cy="234244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6B4557-9FEA-211A-125B-CC917948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6535"/>
          <a:stretch/>
        </p:blipFill>
        <p:spPr>
          <a:xfrm>
            <a:off x="4496620" y="1765941"/>
            <a:ext cx="4408933" cy="231248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92229-8F8E-632B-D44A-889B159F7EFD}"/>
              </a:ext>
            </a:extLst>
          </p:cNvPr>
          <p:cNvSpPr txBox="1"/>
          <p:nvPr/>
        </p:nvSpPr>
        <p:spPr>
          <a:xfrm>
            <a:off x="-6926" y="4465830"/>
            <a:ext cx="40732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i="1" dirty="0"/>
              <a:t>Peng, D, Rosenthal, D, Zafar F, et al. Collaboration and new data in ACTION: a learning health care system to improve pediatric heart failure and ventricular assist device outcomes. Translational Pediatrics, 2019 Oct; 8(4): 349–355.</a:t>
            </a:r>
          </a:p>
        </p:txBody>
      </p:sp>
    </p:spTree>
    <p:extLst>
      <p:ext uri="{BB962C8B-B14F-4D97-AF65-F5344CB8AC3E}">
        <p14:creationId xmlns:p14="http://schemas.microsoft.com/office/powerpoint/2010/main" val="2097139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98FBF-484E-EFC2-2B3E-56B0B7744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21" y="47383"/>
            <a:ext cx="7432158" cy="50961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F7859-7094-0BB1-335E-3EDF572C9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472" y="984072"/>
            <a:ext cx="2844031" cy="11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16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EA98C6-79B3-4526-A412-9C0DFC9CF0DB}"/>
              </a:ext>
            </a:extLst>
          </p:cNvPr>
          <p:cNvSpPr/>
          <p:nvPr/>
        </p:nvSpPr>
        <p:spPr>
          <a:xfrm>
            <a:off x="1726747" y="1371600"/>
            <a:ext cx="1151164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B1E29-B992-46AA-B152-A814B075E2E8}"/>
              </a:ext>
            </a:extLst>
          </p:cNvPr>
          <p:cNvSpPr txBox="1"/>
          <p:nvPr/>
        </p:nvSpPr>
        <p:spPr>
          <a:xfrm>
            <a:off x="642006" y="2106783"/>
            <a:ext cx="103586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 err="1">
                <a:solidFill>
                  <a:srgbClr val="002060"/>
                </a:solidFill>
                <a:latin typeface="Gotham narrow"/>
              </a:rPr>
              <a:t>Starzl</a:t>
            </a:r>
            <a:endParaRPr lang="en-US" sz="1350" b="1" dirty="0">
              <a:solidFill>
                <a:srgbClr val="002060"/>
              </a:solidFill>
              <a:latin typeface="Gotham narrow"/>
            </a:endParaRPr>
          </a:p>
          <a:p>
            <a:pPr algn="ctr"/>
            <a:r>
              <a:rPr lang="en-US" sz="1350" b="1" dirty="0">
                <a:solidFill>
                  <a:srgbClr val="002060"/>
                </a:solidFill>
                <a:latin typeface="Gotham narrow"/>
              </a:rPr>
              <a:t>Guiding</a:t>
            </a:r>
          </a:p>
          <a:p>
            <a:pPr algn="ctr"/>
            <a:r>
              <a:rPr lang="en-US" sz="1350" b="1" dirty="0">
                <a:solidFill>
                  <a:srgbClr val="002060"/>
                </a:solidFill>
                <a:latin typeface="Gotham narrow"/>
              </a:rPr>
              <a:t>Principles</a:t>
            </a: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A31CDECE-F78A-469A-85B2-D720E7786B30}"/>
              </a:ext>
            </a:extLst>
          </p:cNvPr>
          <p:cNvSpPr/>
          <p:nvPr/>
        </p:nvSpPr>
        <p:spPr>
          <a:xfrm>
            <a:off x="509474" y="1855119"/>
            <a:ext cx="1300925" cy="1275348"/>
          </a:xfrm>
          <a:prstGeom prst="donut">
            <a:avLst>
              <a:gd name="adj" fmla="val 11781"/>
            </a:avLst>
          </a:prstGeom>
          <a:solidFill>
            <a:srgbClr val="F1D384"/>
          </a:solidFill>
          <a:ln>
            <a:solidFill>
              <a:srgbClr val="F1D3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E67BBD65-9516-494D-98CE-A26C41BB3263}"/>
              </a:ext>
            </a:extLst>
          </p:cNvPr>
          <p:cNvSpPr/>
          <p:nvPr/>
        </p:nvSpPr>
        <p:spPr>
          <a:xfrm>
            <a:off x="362865" y="1758868"/>
            <a:ext cx="1574224" cy="1468424"/>
          </a:xfrm>
          <a:prstGeom prst="donut">
            <a:avLst>
              <a:gd name="adj" fmla="val 9776"/>
            </a:avLst>
          </a:prstGeom>
          <a:solidFill>
            <a:srgbClr val="58B7B3"/>
          </a:solidFill>
          <a:ln>
            <a:solidFill>
              <a:srgbClr val="58B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3070F7D2-D536-4DA9-A404-32D48F1F7AF4}"/>
              </a:ext>
            </a:extLst>
          </p:cNvPr>
          <p:cNvSpPr/>
          <p:nvPr/>
        </p:nvSpPr>
        <p:spPr>
          <a:xfrm>
            <a:off x="233524" y="1637934"/>
            <a:ext cx="1832903" cy="1709718"/>
          </a:xfrm>
          <a:prstGeom prst="donut">
            <a:avLst>
              <a:gd name="adj" fmla="val 6955"/>
            </a:avLst>
          </a:prstGeom>
          <a:solidFill>
            <a:srgbClr val="201751"/>
          </a:solidFill>
          <a:ln>
            <a:solidFill>
              <a:srgbClr val="201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8CAD3A-FEEA-4022-AC02-F15FA897BF23}"/>
              </a:ext>
            </a:extLst>
          </p:cNvPr>
          <p:cNvSpPr/>
          <p:nvPr/>
        </p:nvSpPr>
        <p:spPr>
          <a:xfrm>
            <a:off x="1243019" y="1913414"/>
            <a:ext cx="1989690" cy="60450"/>
          </a:xfrm>
          <a:prstGeom prst="rect">
            <a:avLst/>
          </a:prstGeom>
          <a:solidFill>
            <a:srgbClr val="F1D384"/>
          </a:solidFill>
          <a:ln>
            <a:solidFill>
              <a:srgbClr val="F1D3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945064-1E5E-4234-AF87-7EF5508F77C3}"/>
              </a:ext>
            </a:extLst>
          </p:cNvPr>
          <p:cNvSpPr/>
          <p:nvPr/>
        </p:nvSpPr>
        <p:spPr>
          <a:xfrm>
            <a:off x="1876934" y="2422807"/>
            <a:ext cx="1989690" cy="60450"/>
          </a:xfrm>
          <a:prstGeom prst="rect">
            <a:avLst/>
          </a:prstGeom>
          <a:solidFill>
            <a:srgbClr val="58B7B3"/>
          </a:solidFill>
          <a:ln>
            <a:solidFill>
              <a:srgbClr val="58B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CEFE9-70C9-4EB3-934F-B77CAA2C3CD2}"/>
              </a:ext>
            </a:extLst>
          </p:cNvPr>
          <p:cNvSpPr/>
          <p:nvPr/>
        </p:nvSpPr>
        <p:spPr>
          <a:xfrm>
            <a:off x="1097782" y="3283608"/>
            <a:ext cx="1989690" cy="60450"/>
          </a:xfrm>
          <a:prstGeom prst="rect">
            <a:avLst/>
          </a:prstGeom>
          <a:solidFill>
            <a:srgbClr val="201751"/>
          </a:solidFill>
          <a:ln>
            <a:solidFill>
              <a:srgbClr val="201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2482D-1811-48B6-9307-82D19434B78F}"/>
              </a:ext>
            </a:extLst>
          </p:cNvPr>
          <p:cNvSpPr/>
          <p:nvPr/>
        </p:nvSpPr>
        <p:spPr>
          <a:xfrm>
            <a:off x="2150648" y="1269279"/>
            <a:ext cx="1832903" cy="769709"/>
          </a:xfrm>
          <a:prstGeom prst="roundRect">
            <a:avLst/>
          </a:prstGeom>
          <a:solidFill>
            <a:srgbClr val="F1D384"/>
          </a:solidFill>
          <a:ln>
            <a:solidFill>
              <a:srgbClr val="F1D3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01751"/>
                </a:solidFill>
                <a:latin typeface="Gotham narrow"/>
              </a:rPr>
              <a:t>Sharing Information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FD959E8-A826-4879-90AE-11749CE70CDE}"/>
              </a:ext>
            </a:extLst>
          </p:cNvPr>
          <p:cNvSpPr/>
          <p:nvPr/>
        </p:nvSpPr>
        <p:spPr>
          <a:xfrm>
            <a:off x="2159771" y="2095305"/>
            <a:ext cx="1841349" cy="769709"/>
          </a:xfrm>
          <a:prstGeom prst="roundRect">
            <a:avLst/>
          </a:prstGeom>
          <a:solidFill>
            <a:srgbClr val="58B7B3"/>
          </a:solidFill>
          <a:ln>
            <a:solidFill>
              <a:srgbClr val="58B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narrow"/>
              </a:rPr>
              <a:t>Improving the Transplant Journey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21DC15-B2EB-4470-A1BA-3C0DAED5D85F}"/>
              </a:ext>
            </a:extLst>
          </p:cNvPr>
          <p:cNvSpPr/>
          <p:nvPr/>
        </p:nvSpPr>
        <p:spPr>
          <a:xfrm>
            <a:off x="2150648" y="2934649"/>
            <a:ext cx="1841349" cy="769709"/>
          </a:xfrm>
          <a:prstGeom prst="roundRect">
            <a:avLst/>
          </a:prstGeom>
          <a:solidFill>
            <a:srgbClr val="201751"/>
          </a:solidFill>
          <a:ln>
            <a:solidFill>
              <a:srgbClr val="201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otham narrow"/>
              </a:rPr>
              <a:t>Inclusive Partnership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42FCBD-F08A-467C-A3B1-59A8E48BC843}"/>
              </a:ext>
            </a:extLst>
          </p:cNvPr>
          <p:cNvSpPr/>
          <p:nvPr/>
        </p:nvSpPr>
        <p:spPr>
          <a:xfrm>
            <a:off x="4067773" y="84223"/>
            <a:ext cx="4987973" cy="1650582"/>
          </a:xfrm>
          <a:prstGeom prst="roundRect">
            <a:avLst/>
          </a:prstGeom>
          <a:solidFill>
            <a:srgbClr val="F1D384"/>
          </a:solidFill>
          <a:ln>
            <a:solidFill>
              <a:srgbClr val="F1D3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rgbClr val="20175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will participating families – and the transplant community – learn about: </a:t>
            </a:r>
          </a:p>
          <a:p>
            <a:pPr marL="557213" lvl="1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rgbClr val="20175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Exactly what participating in the study will be like – what will happen during the study?  </a:t>
            </a:r>
          </a:p>
          <a:p>
            <a:pPr marL="557213" lvl="1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rgbClr val="20175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What the project results are, and what they mean?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rgbClr val="20175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will the project team make sure that communication about the study is clear, easy to understand, and from sources that families trust?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rgbClr val="20175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will the confidentiality and personal information of participating children and families be protected in this project?</a:t>
            </a:r>
            <a:endParaRPr lang="en-US" sz="975" dirty="0">
              <a:solidFill>
                <a:srgbClr val="201751"/>
              </a:solidFill>
              <a:latin typeface="Gotham narrow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25686FA-0B30-44E4-8F7F-55E1E73A8A3B}"/>
              </a:ext>
            </a:extLst>
          </p:cNvPr>
          <p:cNvSpPr/>
          <p:nvPr/>
        </p:nvSpPr>
        <p:spPr>
          <a:xfrm>
            <a:off x="4094463" y="1794909"/>
            <a:ext cx="4961281" cy="1478210"/>
          </a:xfrm>
          <a:prstGeom prst="roundRect">
            <a:avLst/>
          </a:prstGeom>
          <a:solidFill>
            <a:srgbClr val="58B7B3"/>
          </a:solidFill>
          <a:ln>
            <a:solidFill>
              <a:srgbClr val="58B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chemeClr val="bg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will this project help the lives and health of children and families who are participating in it? 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chemeClr val="bg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will the results of this project help future children with liver transplants and their families? 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chemeClr val="bg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does this project minimize the burden of participating on children and families? (including the burdens of pain, time, costs, and stress)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solidFill>
                  <a:schemeClr val="bg1"/>
                </a:solidFill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Is participating in the project “user-friendly” for patients and families?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218E12-04A7-4E80-B8B1-A4A17C737076}"/>
              </a:ext>
            </a:extLst>
          </p:cNvPr>
          <p:cNvSpPr/>
          <p:nvPr/>
        </p:nvSpPr>
        <p:spPr>
          <a:xfrm>
            <a:off x="4140339" y="3333223"/>
            <a:ext cx="4904364" cy="1650582"/>
          </a:xfrm>
          <a:prstGeom prst="roundRect">
            <a:avLst/>
          </a:prstGeom>
          <a:solidFill>
            <a:srgbClr val="201751"/>
          </a:solidFill>
          <a:ln>
            <a:solidFill>
              <a:srgbClr val="201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does this project address the priorities of pediatric liver transplant patients and families? 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975" dirty="0"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are families and providers who are not doctors included as valued partners in each stage of this project?</a:t>
            </a:r>
          </a:p>
          <a:p>
            <a:pPr marL="214313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975" dirty="0"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will this project be inclusive of a diverse group of pediatric liver transplant families and providers that is representative of the entire pediatric liver transplant community?  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975" dirty="0">
                <a:latin typeface="Gotham narrow"/>
                <a:ea typeface="Calibri" panose="020F0502020204030204" pitchFamily="34" charset="0"/>
                <a:cs typeface="Times New Roman" panose="02020603050405020304" pitchFamily="18" charset="0"/>
              </a:rPr>
              <a:t>How will the contributions of participating children and families be recognized, during and after the project? </a:t>
            </a:r>
            <a:endParaRPr lang="en-US" sz="975" dirty="0">
              <a:latin typeface="Gotham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01816-9D1E-D124-6677-6BBE0D3E1855}"/>
              </a:ext>
            </a:extLst>
          </p:cNvPr>
          <p:cNvSpPr txBox="1"/>
          <p:nvPr/>
        </p:nvSpPr>
        <p:spPr>
          <a:xfrm>
            <a:off x="362865" y="4058979"/>
            <a:ext cx="32654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/>
              <a:t>Personal communication E. </a:t>
            </a:r>
            <a:r>
              <a:rPr lang="en-US" sz="1350" b="1" i="1" dirty="0" err="1"/>
              <a:t>Perito</a:t>
            </a:r>
            <a:r>
              <a:rPr lang="en-US" sz="1350" b="1" i="1" dirty="0"/>
              <a:t>, J Squires et al, 10/2022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D8D657-1454-D102-3BBC-3E4DA4B3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77" y="52116"/>
            <a:ext cx="1743318" cy="15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8C39-D927-01BC-53DF-71000E7D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201751"/>
                </a:solidFill>
                <a:latin typeface="Franklin Gothic Demi" panose="020B0703020102020204" pitchFamily="34" charset="0"/>
              </a:rPr>
              <a:t>Starzl Network Guiding Principles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0CD80-9CAC-EE9F-F1ED-E7439CB0D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059" y="2822510"/>
            <a:ext cx="1628715" cy="165446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3C69A56-5A76-5974-C781-668A9F5CA2CF}"/>
              </a:ext>
            </a:extLst>
          </p:cNvPr>
          <p:cNvGraphicFramePr/>
          <p:nvPr/>
        </p:nvGraphicFramePr>
        <p:xfrm>
          <a:off x="442912" y="828675"/>
          <a:ext cx="6436520" cy="418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077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2C71-4113-2CB8-2D3C-212FE3A5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1184-3317-40A5-8926-C0E385F7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2408"/>
            <a:ext cx="8309675" cy="3741818"/>
          </a:xfrm>
        </p:spPr>
        <p:txBody>
          <a:bodyPr>
            <a:normAutofit/>
          </a:bodyPr>
          <a:lstStyle/>
          <a:p>
            <a:r>
              <a:rPr lang="en-US" dirty="0"/>
              <a:t>Current status and challenges in pediatric (and adult) liver transplantation</a:t>
            </a:r>
          </a:p>
          <a:p>
            <a:r>
              <a:rPr lang="en-US" dirty="0"/>
              <a:t>Summarize our case experience</a:t>
            </a:r>
          </a:p>
          <a:p>
            <a:r>
              <a:rPr lang="en-US" dirty="0"/>
              <a:t>Getting to an ideal outcome</a:t>
            </a:r>
          </a:p>
          <a:p>
            <a:r>
              <a:rPr lang="en-US" dirty="0"/>
              <a:t>Next steps/challenges</a:t>
            </a:r>
          </a:p>
          <a:p>
            <a:pPr lvl="1"/>
            <a:r>
              <a:rPr lang="en-US" dirty="0"/>
              <a:t>How to provide for a near normal lifetime of care?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0B08-4C9B-27EE-6B3A-BC8A3192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9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584A42-C17B-481C-BAEB-CFCC319E4A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13757"/>
          <a:ext cx="8515350" cy="4418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B94A521-A42F-0050-EDBC-BA45CF74D0A8}"/>
              </a:ext>
            </a:extLst>
          </p:cNvPr>
          <p:cNvSpPr txBox="1"/>
          <p:nvPr/>
        </p:nvSpPr>
        <p:spPr>
          <a:xfrm>
            <a:off x="271463" y="2264569"/>
            <a:ext cx="23860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Prospective Priority Projects </a:t>
            </a:r>
            <a:r>
              <a:rPr lang="en-US" sz="1350" b="1" dirty="0" err="1"/>
              <a:t>Starzl</a:t>
            </a:r>
            <a:r>
              <a:rPr lang="en-US" sz="1350" b="1" dirty="0"/>
              <a:t> Network </a:t>
            </a:r>
            <a:r>
              <a:rPr lang="en-US" sz="1350" b="1" dirty="0" err="1"/>
              <a:t>www.starzlnetwork.org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4010187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3359-BF1A-7DBD-3CC2-A04D0865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Franklin Gothic Demi" panose="020B0703020102020204" pitchFamily="34" charset="0"/>
              </a:rPr>
              <a:t>Optimizing Immunosuppression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DA103-75B1-95D1-A71F-EBA05C9A3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278" y="3150394"/>
            <a:ext cx="1628715" cy="1654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64590-6952-42AC-C805-7971E3D8F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0" r="6903" b="51148"/>
          <a:stretch/>
        </p:blipFill>
        <p:spPr>
          <a:xfrm>
            <a:off x="334897" y="864394"/>
            <a:ext cx="8029416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B759A-FAFD-F3C5-FB43-9027BDA8F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28" y="3150394"/>
            <a:ext cx="6827263" cy="19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DA103-75B1-95D1-A71F-EBA05C9A3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071" y="3191069"/>
            <a:ext cx="1628715" cy="1654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63359-BF1A-7DBD-3CC2-A04D0865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31" y="406862"/>
            <a:ext cx="5492400" cy="766200"/>
          </a:xfrm>
        </p:spPr>
        <p:txBody>
          <a:bodyPr/>
          <a:lstStyle/>
          <a:p>
            <a:r>
              <a:rPr lang="en-US" sz="2400" dirty="0">
                <a:latin typeface="Franklin Gothic Demi" panose="020B0703020102020204" pitchFamily="34" charset="0"/>
              </a:rPr>
              <a:t>Understanding Transition of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49126-B91B-5589-FD96-C2D61F8AD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90" y="1235248"/>
            <a:ext cx="9145804" cy="3501390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350" b="1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Key Themes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Pediatric transplant recipients are at increased risk of rejection after transfer to adult care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A multidisciplinary and standardized approach to transition of care requires effective collaboration between the youth, caregiver, pediatric team, and adult team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350" b="1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Goals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Investigate patient outcomes through chart review to identify variables associated with optimal transfer of care.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Establish guidelines and educational strategies for transitioning youth to adult care.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Develop metrics and benchmarks to monitor a successful transition of care model.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350" b="1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Accomplishments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Analysis of current state of transition within Starzl Network centers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Initiated data collection looking at outcomes of liver transplant patients who were transferred adult care between 2013-2017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1200" dirty="0">
                <a:solidFill>
                  <a:srgbClr val="201751"/>
                </a:solidFill>
                <a:latin typeface="News Gothic MT" panose="020B0504020203020204" pitchFamily="34" charset="0"/>
                <a:cs typeface="Calibri" panose="020F0502020204030204" pitchFamily="34" charset="0"/>
              </a:rPr>
              <a:t>Implemented dashboard and data collection to track transition to adult care</a:t>
            </a:r>
          </a:p>
        </p:txBody>
      </p:sp>
    </p:spTree>
    <p:extLst>
      <p:ext uri="{BB962C8B-B14F-4D97-AF65-F5344CB8AC3E}">
        <p14:creationId xmlns:p14="http://schemas.microsoft.com/office/powerpoint/2010/main" val="505266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8E4D76-6906-099E-1014-8392083F4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A7AD1-1FAE-5985-830E-DB46C9243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4" y="101602"/>
            <a:ext cx="5578549" cy="1163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1AE42-CF1F-C2A6-3214-361CD8B83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694" y="1264608"/>
            <a:ext cx="6648892" cy="37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9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720D5-47B2-0CC0-E43D-21A687678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B2934-2F53-EFDF-4406-CC8186765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7"/>
          <a:stretch/>
        </p:blipFill>
        <p:spPr>
          <a:xfrm>
            <a:off x="3069263" y="839331"/>
            <a:ext cx="5862085" cy="3663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8EDB9-00E1-80B3-2151-767F6259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4" y="193945"/>
            <a:ext cx="4621618" cy="12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06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10EED5-F9B9-DF6C-C322-B4CC270AC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286FC-EEFD-2A4F-6D9D-2816F010E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1" y="101600"/>
            <a:ext cx="6873851" cy="5002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6C153-1D31-2979-3CAD-772F2F27E251}"/>
              </a:ext>
            </a:extLst>
          </p:cNvPr>
          <p:cNvSpPr txBox="1"/>
          <p:nvPr/>
        </p:nvSpPr>
        <p:spPr>
          <a:xfrm>
            <a:off x="7540602" y="1628775"/>
            <a:ext cx="147481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Overall mortality of the transferred patients was 28%</a:t>
            </a:r>
          </a:p>
          <a:p>
            <a:endParaRPr lang="en-US" sz="1350" dirty="0"/>
          </a:p>
          <a:p>
            <a:r>
              <a:rPr lang="en-US" sz="1350" dirty="0"/>
              <a:t>African American patients – 44% mortality</a:t>
            </a:r>
          </a:p>
          <a:p>
            <a:endParaRPr lang="en-US" sz="1350" dirty="0"/>
          </a:p>
          <a:p>
            <a:r>
              <a:rPr lang="en-US" sz="1350" dirty="0"/>
              <a:t>Average age at death post transplant -25 </a:t>
            </a:r>
            <a:r>
              <a:rPr lang="en-US" sz="1350" dirty="0" err="1"/>
              <a:t>yrs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472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4F36F-D718-4C57-AD27-12AD7218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757082"/>
            <a:ext cx="7772400" cy="2570443"/>
          </a:xfrm>
        </p:spPr>
        <p:txBody>
          <a:bodyPr>
            <a:normAutofit/>
          </a:bodyPr>
          <a:lstStyle/>
          <a:p>
            <a:r>
              <a:rPr lang="en-US"/>
              <a:t>Long-term follow up and transition to adult providers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04E3D-7C07-4578-A49C-3C92E7B7B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6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2C71-4113-2CB8-2D3C-212FE3A5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1184-3317-40A5-8926-C0E385F7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2408"/>
            <a:ext cx="8309675" cy="3741818"/>
          </a:xfrm>
        </p:spPr>
        <p:txBody>
          <a:bodyPr>
            <a:normAutofit/>
          </a:bodyPr>
          <a:lstStyle/>
          <a:p>
            <a:r>
              <a:rPr lang="en-US" dirty="0"/>
              <a:t>Long-term patient and graft survival is expected after LT for MSUD</a:t>
            </a:r>
          </a:p>
          <a:p>
            <a:r>
              <a:rPr lang="en-US" dirty="0"/>
              <a:t>Children’s Hospital of Pittsburgh has ~50 patients transplanted for MSUD with &gt;10 </a:t>
            </a:r>
            <a:r>
              <a:rPr lang="en-US" dirty="0" err="1"/>
              <a:t>yrs</a:t>
            </a:r>
            <a:r>
              <a:rPr lang="en-US" dirty="0"/>
              <a:t> </a:t>
            </a:r>
          </a:p>
          <a:p>
            <a:r>
              <a:rPr lang="en-US" dirty="0"/>
              <a:t>Many are young adults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0B08-4C9B-27EE-6B3A-BC8A3192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96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2C71-4113-2CB8-2D3C-212FE3A5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1184-3317-40A5-8926-C0E385F7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2408"/>
            <a:ext cx="8309675" cy="3741818"/>
          </a:xfrm>
        </p:spPr>
        <p:txBody>
          <a:bodyPr>
            <a:normAutofit/>
          </a:bodyPr>
          <a:lstStyle/>
          <a:p>
            <a:r>
              <a:rPr lang="en-US"/>
              <a:t>Long-term success hinges on appropriate care into adulthood and beyond</a:t>
            </a:r>
          </a:p>
          <a:p>
            <a:r>
              <a:rPr lang="en-US"/>
              <a:t>What are some medical challenges faced by adults after transplant?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0B08-4C9B-27EE-6B3A-BC8A3192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17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CCF8F-CC9E-79DC-147E-1FD4727C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areas of 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2787-E694-F9E7-BEF4-89BAC92B7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Monitoring the liver graft</a:t>
            </a:r>
          </a:p>
          <a:p>
            <a:r>
              <a:rPr lang="en-US" dirty="0"/>
              <a:t>Monitoring Immunosuppression</a:t>
            </a:r>
          </a:p>
          <a:p>
            <a:r>
              <a:rPr lang="en-US" dirty="0"/>
              <a:t>Monitoring for malignancy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76BAE-1662-7C3D-027B-A0CCC4C28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2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F579C-635A-D4C0-46E3-1AB7742C9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6AC86F-BB8C-92D2-16CF-97E7F3A6C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6" y="288236"/>
            <a:ext cx="8746973" cy="42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50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0B9-9485-15FA-7C8B-C3743698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www.starzl.unosregistries.org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F3BBD2-D512-6D70-D928-48E5A4B35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30" y="1322201"/>
            <a:ext cx="7519538" cy="38212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815CB-5C36-B70F-FED2-C97C0D629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21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0DA8-0C37-21F7-7182-C5BB4573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Where are we with monitoring the graft?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9BBC54-E9AB-67A2-D4D9-D2CAF6E01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43" y="964734"/>
            <a:ext cx="5228092" cy="3580106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68A4C8-8956-FB0D-AFAD-0EDD713A7E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6607" y="1954140"/>
            <a:ext cx="3886200" cy="1355430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3F954C1-10C8-5E56-C0E4-2744FA7090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23088ACA-6532-5B47-9D60-7AF590FE3009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38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06C9-8C6A-5113-01CB-B1D8D0DB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with monitoring the graft?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6C1CDC-CEFA-EC4A-DD3C-0A8EE9A8C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147" y="886839"/>
            <a:ext cx="7114526" cy="41550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E43AC-7225-9E8A-D33A-264E6DB4B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AD7F5-5A9B-EE55-A9B9-EA3A535CA1CB}"/>
              </a:ext>
            </a:extLst>
          </p:cNvPr>
          <p:cNvSpPr txBox="1"/>
          <p:nvPr/>
        </p:nvSpPr>
        <p:spPr>
          <a:xfrm>
            <a:off x="159327" y="1697182"/>
            <a:ext cx="203661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Taner</a:t>
            </a:r>
            <a:r>
              <a:rPr lang="en-US" sz="1200" dirty="0"/>
              <a:t>, </a:t>
            </a:r>
            <a:r>
              <a:rPr lang="en-US" sz="1200" dirty="0" err="1"/>
              <a:t>Timucin</a:t>
            </a:r>
            <a:r>
              <a:rPr lang="en-US" sz="1200" dirty="0"/>
              <a:t> MD, PhD; Bruner, Julia BS; </a:t>
            </a:r>
            <a:r>
              <a:rPr lang="en-US" sz="1200" dirty="0" err="1"/>
              <a:t>Emamaullee</a:t>
            </a:r>
            <a:r>
              <a:rPr lang="en-US" sz="1200" dirty="0"/>
              <a:t>, Juliet MD, PhD; </a:t>
            </a:r>
            <a:r>
              <a:rPr lang="en-US" sz="1200" dirty="0" err="1"/>
              <a:t>Bonaccorsi-Riani</a:t>
            </a:r>
            <a:r>
              <a:rPr lang="en-US" sz="1200" dirty="0"/>
              <a:t>, </a:t>
            </a:r>
            <a:r>
              <a:rPr lang="en-US" sz="1200" dirty="0" err="1"/>
              <a:t>Eliano</a:t>
            </a:r>
            <a:r>
              <a:rPr lang="en-US" sz="1200" dirty="0"/>
              <a:t> MD, PhD; </a:t>
            </a:r>
            <a:r>
              <a:rPr lang="en-US" sz="1200" dirty="0" err="1"/>
              <a:t>Zarrinpar</a:t>
            </a:r>
            <a:r>
              <a:rPr lang="en-US" sz="1200" dirty="0"/>
              <a:t>, Ali MD, PhD. New Approaches to the Diagnosis of Rejection and Prediction of Tolerance in Liver Transplantation. </a:t>
            </a:r>
            <a:r>
              <a:rPr lang="en-US" sz="1200" i="1" dirty="0"/>
              <a:t>Transplantation</a:t>
            </a:r>
            <a:r>
              <a:rPr lang="en-US" sz="1200" dirty="0"/>
              <a:t>: May 16, 2022 - Volume - Issue - 10.1097/TP.0000000000004160</a:t>
            </a:r>
          </a:p>
        </p:txBody>
      </p:sp>
    </p:spTree>
    <p:extLst>
      <p:ext uri="{BB962C8B-B14F-4D97-AF65-F5344CB8AC3E}">
        <p14:creationId xmlns:p14="http://schemas.microsoft.com/office/powerpoint/2010/main" val="308274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273D5-3140-AAFD-7042-CBAB973F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4" y="168244"/>
            <a:ext cx="5868186" cy="221524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52B5229-8D5D-74AA-1D51-6858A4D041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23088ACA-6532-5B47-9D60-7AF590FE3009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0F4FA-FA48-A204-55AB-F452331A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961"/>
            <a:ext cx="9144000" cy="380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2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366D-A2C8-5821-72CD-1AFC4FD4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Operational Tolerance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15B39-4D42-DA31-FF4D-351E7A389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719" y="1058860"/>
            <a:ext cx="4210669" cy="467724"/>
          </a:xfrm>
        </p:spPr>
        <p:txBody>
          <a:bodyPr>
            <a:normAutofit/>
          </a:bodyPr>
          <a:lstStyle/>
          <a:p>
            <a:r>
              <a:rPr lang="en-US" sz="2000" dirty="0"/>
              <a:t>PITT IS weaning trial, 1992-1996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63115B-2A1B-A195-472D-190A8904F5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74" y="1640881"/>
            <a:ext cx="4482523" cy="280082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B75BB-8F0A-7603-1F9D-843EA8FC5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23287" y="953494"/>
            <a:ext cx="4811237" cy="573090"/>
          </a:xfrm>
        </p:spPr>
        <p:txBody>
          <a:bodyPr>
            <a:noAutofit/>
          </a:bodyPr>
          <a:lstStyle/>
          <a:p>
            <a:r>
              <a:rPr lang="en-US" sz="2000" dirty="0"/>
              <a:t>Multicenter IS trial, </a:t>
            </a:r>
            <a:r>
              <a:rPr lang="en-US" sz="2000" dirty="0" err="1"/>
              <a:t>iWITH</a:t>
            </a:r>
            <a:r>
              <a:rPr lang="en-US" sz="2000" dirty="0"/>
              <a:t> (NCT01638559)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B5B1F7-5A67-6F50-12AB-2695BC723E7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850866"/>
            <a:ext cx="4389500" cy="233914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BE8CA-E5EB-E2E2-34BC-36D61FC55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82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2C8A12C-B2AD-C3B8-D2F3-589194FE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r>
              <a:rPr lang="en-US" dirty="0"/>
              <a:t>Inclusion criteria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CD47DC-56BC-B55B-D791-41FE5944E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207844"/>
            <a:ext cx="5111750" cy="4383325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8D12735-85FF-7788-22F8-3CFAEB564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Liver Tx at &lt;/=6 years of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&gt;4 years post transplant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&lt;Age 18 at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ALT, GGT &lt;/==50 U/L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acute or chronic rejection in last 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Calcineurin monotherapy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Eligible screening biopsy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</a:t>
            </a:r>
            <a:r>
              <a:rPr lang="en-US" dirty="0" err="1"/>
              <a:t>automimmune</a:t>
            </a:r>
            <a:r>
              <a:rPr lang="en-US" dirty="0"/>
              <a:t> disease or HCV/HBV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Retransplant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7D225-212B-023D-18D2-A6963A869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3088ACA-6532-5B47-9D60-7AF590FE3009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DCB61-19D9-8F24-0ECD-B29C7F902C39}"/>
              </a:ext>
            </a:extLst>
          </p:cNvPr>
          <p:cNvSpPr txBox="1"/>
          <p:nvPr/>
        </p:nvSpPr>
        <p:spPr>
          <a:xfrm>
            <a:off x="697584" y="4067174"/>
            <a:ext cx="34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Hepatology, Vol 73 (5), 2021</a:t>
            </a:r>
          </a:p>
        </p:txBody>
      </p:sp>
    </p:spTree>
    <p:extLst>
      <p:ext uri="{BB962C8B-B14F-4D97-AF65-F5344CB8AC3E}">
        <p14:creationId xmlns:p14="http://schemas.microsoft.com/office/powerpoint/2010/main" val="113954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D9612-3492-C753-8EDE-80BBC913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IMMUNOSUPPRESSION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219A-496B-B5C8-3918-EF11A751F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52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F679-FE08-ED19-9AE0-D7ABCA7BE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www.starzl.unosregistries.org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0AE182-F622-EE78-20E7-F12385738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090" y="375557"/>
            <a:ext cx="8780093" cy="46663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FCDBF-41E6-0EAF-D922-D5AD7E92C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25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2C71-4113-2CB8-2D3C-212FE3A5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Cancer risk of immunosuppression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1184-3317-40A5-8926-C0E385F7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2408"/>
            <a:ext cx="8309675" cy="3741818"/>
          </a:xfrm>
        </p:spPr>
        <p:txBody>
          <a:bodyPr>
            <a:normAutofit/>
          </a:bodyPr>
          <a:lstStyle/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b="1">
                <a:latin typeface="+mn-lt"/>
              </a:rPr>
              <a:t>EBV-related tumors</a:t>
            </a:r>
          </a:p>
          <a:p>
            <a:pPr marL="561975" lvl="1" indent="-219075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–"/>
              <a:tabLst>
                <a:tab pos="219075" algn="l"/>
                <a:tab pos="561975" algn="l"/>
              </a:tabLst>
              <a:defRPr/>
            </a:pPr>
            <a:r>
              <a:rPr lang="en-US" altLang="en-US" sz="2000">
                <a:latin typeface="+mn-lt"/>
              </a:rPr>
              <a:t>Used to be the hot-topic and large source of late mortality</a:t>
            </a:r>
          </a:p>
          <a:p>
            <a:pPr marL="561975" lvl="1" indent="-219075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–"/>
              <a:tabLst>
                <a:tab pos="219075" algn="l"/>
                <a:tab pos="561975" algn="l"/>
              </a:tabLst>
              <a:defRPr/>
            </a:pPr>
            <a:r>
              <a:rPr lang="en-US" altLang="en-US" sz="2000">
                <a:latin typeface="+mn-lt"/>
              </a:rPr>
              <a:t>EBV related post-transplant </a:t>
            </a:r>
            <a:r>
              <a:rPr lang="en-US" altLang="en-US" sz="2000" err="1">
                <a:latin typeface="+mn-lt"/>
              </a:rPr>
              <a:t>lymphoproliferative</a:t>
            </a:r>
            <a:r>
              <a:rPr lang="en-US" altLang="en-US" sz="2000">
                <a:latin typeface="+mn-lt"/>
              </a:rPr>
              <a:t> disease is now rare with close follow up of quantitative EBV viremia with PCR and adjustment of immunosuppression </a:t>
            </a:r>
          </a:p>
          <a:p>
            <a:pPr lvl="1"/>
            <a:endParaRPr lang="en-US" sz="2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0B08-4C9B-27EE-6B3A-BC8A3192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90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50FA8C-29FD-72D0-8398-AD7272F5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7AD5A-BC35-51BA-BCA8-DB15567CA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42" y="104430"/>
            <a:ext cx="6554115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6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8C01D2-D7B8-A88F-0D0F-EA739FAFE0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719884"/>
              </p:ext>
            </p:extLst>
          </p:nvPr>
        </p:nvGraphicFramePr>
        <p:xfrm>
          <a:off x="435429" y="290286"/>
          <a:ext cx="8432800" cy="3984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4358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CDEAF-4C94-C1F8-0FA7-D6A4FB445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79608-279E-CFCA-403A-68C0C137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4" y="1209485"/>
            <a:ext cx="5525271" cy="2724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AC79B-7A86-0DD3-43A4-8DA610F73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" r="476"/>
          <a:stretch/>
        </p:blipFill>
        <p:spPr>
          <a:xfrm>
            <a:off x="350501" y="0"/>
            <a:ext cx="8741838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3678D-9235-F7BB-F085-0835DB3A8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42166"/>
            <a:ext cx="4142617" cy="3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7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A36B0-B7CC-E0CE-76CD-0BAEE9E41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35EBF-FAFA-FDD9-3ED7-6A79F6D52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51" y="218299"/>
            <a:ext cx="8038454" cy="4231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39E92-1A3B-7041-4059-2BB94E794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16" y="4556057"/>
            <a:ext cx="6487430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34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2C71-4113-2CB8-2D3C-212FE3A5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life-long considerations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1184-3317-40A5-8926-C0E385F7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2408"/>
            <a:ext cx="8309675" cy="3741818"/>
          </a:xfrm>
        </p:spPr>
        <p:txBody>
          <a:bodyPr>
            <a:normAutofit/>
          </a:bodyPr>
          <a:lstStyle/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200" b="1">
                <a:latin typeface="+mn-lt"/>
              </a:rPr>
              <a:t>Hypertension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200" b="1">
                <a:latin typeface="+mn-lt"/>
              </a:rPr>
              <a:t>Renal insufficiency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200" b="1" err="1">
                <a:latin typeface="+mn-lt"/>
              </a:rPr>
              <a:t>Dyslipidemias</a:t>
            </a:r>
            <a:r>
              <a:rPr lang="en-US" altLang="en-US" sz="2200" b="1">
                <a:latin typeface="+mn-lt"/>
              </a:rPr>
              <a:t>/ hypercholesterolemia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200" b="1">
                <a:latin typeface="+mn-lt"/>
              </a:rPr>
              <a:t>Diabetes/ insulin insensitivity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200" b="1">
                <a:latin typeface="+mn-lt"/>
              </a:rPr>
              <a:t>Fertility and prenatal care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200" b="1">
                <a:latin typeface="+mn-lt"/>
              </a:rPr>
              <a:t>Management of pre-existing conditions </a:t>
            </a:r>
          </a:p>
          <a:p>
            <a:pPr marL="607219" lvl="1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>
                <a:latin typeface="+mn-lt"/>
              </a:rPr>
              <a:t>Mental health</a:t>
            </a:r>
          </a:p>
          <a:p>
            <a:pPr marL="607219" lvl="1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>
                <a:latin typeface="+mn-lt"/>
              </a:rPr>
              <a:t>Seizure disorders</a:t>
            </a:r>
          </a:p>
          <a:p>
            <a:pPr marL="607219" lvl="1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endParaRPr lang="en-US" altLang="en-US" sz="2400" b="1">
              <a:latin typeface="+mn-lt"/>
            </a:endParaRP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endParaRPr lang="en-US" altLang="en-US" sz="2400" b="1">
              <a:latin typeface="+mn-lt"/>
            </a:endParaRP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endParaRPr lang="en-US" altLang="en-US" sz="2000" b="1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0B08-4C9B-27EE-6B3A-BC8A3192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84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2C71-4113-2CB8-2D3C-212FE3A5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Prevention – long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1184-3317-40A5-8926-C0E385F7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2408"/>
            <a:ext cx="8309675" cy="3741818"/>
          </a:xfrm>
        </p:spPr>
        <p:txBody>
          <a:bodyPr>
            <a:normAutofit/>
          </a:bodyPr>
          <a:lstStyle/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b="1" dirty="0">
                <a:latin typeface="+mn-lt"/>
              </a:rPr>
              <a:t>Life-long follow-up is needed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b="1" dirty="0">
                <a:latin typeface="+mn-lt"/>
              </a:rPr>
              <a:t>Proper transition to adult care is 100% needed</a:t>
            </a:r>
          </a:p>
          <a:p>
            <a:pPr marL="607219" lvl="1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1800" dirty="0">
                <a:latin typeface="+mn-lt"/>
              </a:rPr>
              <a:t>Complex patients</a:t>
            </a:r>
          </a:p>
          <a:p>
            <a:pPr marL="607219" lvl="1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1800" dirty="0">
                <a:latin typeface="+mn-lt"/>
              </a:rPr>
              <a:t>Multiple care-takers</a:t>
            </a:r>
          </a:p>
          <a:p>
            <a:pPr marL="607219" lvl="1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1800" dirty="0">
                <a:latin typeface="+mn-lt"/>
              </a:rPr>
              <a:t>Loss to </a:t>
            </a:r>
            <a:r>
              <a:rPr lang="en-US" altLang="en-US" sz="1800" dirty="0" err="1">
                <a:latin typeface="+mn-lt"/>
              </a:rPr>
              <a:t>followup</a:t>
            </a:r>
            <a:r>
              <a:rPr lang="en-US" altLang="en-US" sz="1800" dirty="0">
                <a:latin typeface="+mn-lt"/>
              </a:rPr>
              <a:t> is associated with increased graft loss and death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b="1" dirty="0">
                <a:latin typeface="+mn-lt"/>
              </a:rPr>
              <a:t>Starzl Network working group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b="1" dirty="0">
                <a:latin typeface="+mn-lt"/>
              </a:rPr>
              <a:t>CHP process </a:t>
            </a:r>
            <a:endParaRPr lang="en-US" altLang="en-US" sz="1600" dirty="0">
              <a:latin typeface="+mn-lt"/>
            </a:endParaRPr>
          </a:p>
          <a:p>
            <a:pPr lvl="1"/>
            <a:endParaRPr lang="en-US" sz="2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0B08-4C9B-27EE-6B3A-BC8A3192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1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100A-EA74-BD6D-7DE0-E6713CEF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8343"/>
            <a:ext cx="7920446" cy="42672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challenges of MSUD s/p Tx mirror the pediatric journey post LTX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04F85-3A54-814D-BDA4-CEE1E1F30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9C6FAA-FD14-167A-4066-5006BBE6DA1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63520" y="970170"/>
            <a:ext cx="6639063" cy="3720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DE530F-C583-4B5E-D6AC-4C8878DD6CEE}"/>
              </a:ext>
            </a:extLst>
          </p:cNvPr>
          <p:cNvSpPr txBox="1"/>
          <p:nvPr/>
        </p:nvSpPr>
        <p:spPr>
          <a:xfrm flipH="1">
            <a:off x="531222" y="4767263"/>
            <a:ext cx="77070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trike="noStrike" spc="-1" dirty="0">
                <a:solidFill>
                  <a:schemeClr val="bg1"/>
                </a:solidFill>
                <a:latin typeface="Arial"/>
              </a:rPr>
              <a:t>Pediatric Transplantation, </a:t>
            </a:r>
            <a:r>
              <a:rPr lang="en-US" sz="1200" b="1" spc="-1" dirty="0">
                <a:solidFill>
                  <a:schemeClr val="bg1"/>
                </a:solidFill>
                <a:latin typeface="Arial"/>
              </a:rPr>
              <a:t>(</a:t>
            </a:r>
            <a:r>
              <a:rPr lang="en-US" sz="1200" b="1" strike="noStrike" spc="-1" dirty="0">
                <a:solidFill>
                  <a:schemeClr val="bg1"/>
                </a:solidFill>
                <a:latin typeface="Arial"/>
              </a:rPr>
              <a:t> 23) Issue: 6, 25 July 2019, DOI: (10.1111/petr.13537) </a:t>
            </a:r>
            <a:endParaRPr lang="en-US" sz="12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160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42AF-57B9-A2E8-8DB3-827BCAAE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2E17-FA0F-5193-36C3-5F24FBFBB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17" y="905692"/>
            <a:ext cx="8364583" cy="36885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outlook for exceptional long term outcomes in liver Tx at our center is excellent</a:t>
            </a:r>
          </a:p>
          <a:p>
            <a:r>
              <a:rPr lang="en-US" dirty="0"/>
              <a:t>Variation in outcome across centers should be expected</a:t>
            </a:r>
          </a:p>
          <a:p>
            <a:r>
              <a:rPr lang="en-US" dirty="0"/>
              <a:t>Ideal outcome metrics are favorable for MSUD Tx </a:t>
            </a:r>
          </a:p>
          <a:p>
            <a:r>
              <a:rPr lang="en-US" dirty="0"/>
              <a:t>Improvements in graft and immune monitoring and adherence/transition should be expected to further improve outcomes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12C1D-7F3A-90E1-B477-84BA90F69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696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2C71-4113-2CB8-2D3C-212FE3A5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1184-3317-40A5-8926-C0E385F7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2408"/>
            <a:ext cx="8309675" cy="3741818"/>
          </a:xfrm>
        </p:spPr>
        <p:txBody>
          <a:bodyPr>
            <a:normAutofit/>
          </a:bodyPr>
          <a:lstStyle/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dirty="0">
                <a:latin typeface="+mn-lt"/>
              </a:rPr>
              <a:t>The success of liver transplant as a mode of treatment for patients with MSUD has resulted in a growing population of young adults who need life-long care and management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dirty="0">
                <a:latin typeface="+mn-lt"/>
              </a:rPr>
              <a:t>Proper transition to adult care is needed to fully realize the benefits of liver transplantation </a:t>
            </a:r>
          </a:p>
          <a:p>
            <a:pPr marL="607219" lvl="1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1600" dirty="0">
                <a:latin typeface="+mn-lt"/>
              </a:rPr>
              <a:t>Health screening</a:t>
            </a:r>
          </a:p>
          <a:p>
            <a:pPr marL="207169" indent="-207169" defTabSz="685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19075" algn="l"/>
                <a:tab pos="561975" algn="l"/>
              </a:tabLst>
              <a:defRPr/>
            </a:pPr>
            <a:r>
              <a:rPr lang="en-US" altLang="en-US" sz="2000" dirty="0">
                <a:latin typeface="+mn-lt"/>
              </a:rPr>
              <a:t>Current work is on focusing increasing collaboration among teams to optimize care for the long term</a:t>
            </a:r>
            <a:endParaRPr lang="en-US" altLang="en-US" sz="1600" dirty="0">
              <a:latin typeface="+mn-lt"/>
            </a:endParaRPr>
          </a:p>
          <a:p>
            <a:pPr lvl="1"/>
            <a:endParaRPr lang="en-US" sz="2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0B08-4C9B-27EE-6B3A-BC8A3192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32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2F15FE4-3E48-8984-576B-85CC3D636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6" b="5944"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E3062AA9-2530-67FB-666B-F96E7604C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450"/>
              </a:spcAft>
            </a:pPr>
            <a:fld id="{23088ACA-6532-5B47-9D60-7AF590FE3009}" type="slidenum">
              <a:rPr lang="en-US" smtClean="0"/>
              <a:pPr>
                <a:spcAft>
                  <a:spcPts val="45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29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199" y="76881"/>
            <a:ext cx="8291945" cy="647961"/>
          </a:xfrm>
        </p:spPr>
        <p:txBody>
          <a:bodyPr/>
          <a:lstStyle/>
          <a:p>
            <a:r>
              <a:rPr lang="en-US" b="0" dirty="0"/>
              <a:t>ACKNOWLEDGEMENTS</a:t>
            </a:r>
          </a:p>
        </p:txBody>
      </p:sp>
      <p:pic>
        <p:nvPicPr>
          <p:cNvPr id="5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20A0D1E7-688F-555D-4D60-5EB86A31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658" y="1212722"/>
            <a:ext cx="4538606" cy="3403954"/>
          </a:xfrm>
          <a:prstGeom prst="rect">
            <a:avLst/>
          </a:prstGeom>
        </p:spPr>
      </p:pic>
      <p:pic>
        <p:nvPicPr>
          <p:cNvPr id="2" name="Picture 1" descr="A person reading a book&#10;&#10;Description automatically generated">
            <a:extLst>
              <a:ext uri="{FF2B5EF4-FFF2-40B4-BE49-F238E27FC236}">
                <a16:creationId xmlns:a16="http://schemas.microsoft.com/office/drawing/2014/main" id="{C06B995F-D701-8FE6-2898-0267CF92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b="33389"/>
          <a:stretch/>
        </p:blipFill>
        <p:spPr>
          <a:xfrm>
            <a:off x="-399127" y="871727"/>
            <a:ext cx="4876785" cy="274319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E49E-CD96-CF42-ACF9-AC2C2F91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7175" y="206375"/>
            <a:ext cx="8943975" cy="857250"/>
          </a:xfrm>
        </p:spPr>
        <p:txBody>
          <a:bodyPr/>
          <a:lstStyle/>
          <a:p>
            <a:r>
              <a:rPr lang="en-US" dirty="0"/>
              <a:t>Starzl Network Team</a:t>
            </a:r>
          </a:p>
        </p:txBody>
      </p:sp>
      <p:pic>
        <p:nvPicPr>
          <p:cNvPr id="5" name="Content Placeholder 4" descr="A picture containing person, person, sitting, person&#10;&#10;Description automatically generated">
            <a:extLst>
              <a:ext uri="{FF2B5EF4-FFF2-40B4-BE49-F238E27FC236}">
                <a16:creationId xmlns:a16="http://schemas.microsoft.com/office/drawing/2014/main" id="{2B3C5ABA-483F-CF44-BFE6-34245DA20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1968" y="854427"/>
            <a:ext cx="4082042" cy="2721362"/>
          </a:xfr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56F28D-3F48-9E43-B1FE-56AF2C8F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3" y="854710"/>
            <a:ext cx="5175475" cy="237979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83A0598-758E-07A8-F9D1-C2C6F6BB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93" y="3025588"/>
            <a:ext cx="6284993" cy="21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99C32F4-678A-2CB9-EFD7-B547A8119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3" t="41341" r="14973" b="14074"/>
          <a:stretch/>
        </p:blipFill>
        <p:spPr>
          <a:xfrm>
            <a:off x="223615" y="787583"/>
            <a:ext cx="8696770" cy="43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D0E9-17AE-EB4B-ABDC-12291A6D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375"/>
            <a:ext cx="9144000" cy="537040"/>
          </a:xfrm>
        </p:spPr>
        <p:txBody>
          <a:bodyPr>
            <a:normAutofit/>
          </a:bodyPr>
          <a:lstStyle/>
          <a:p>
            <a:r>
              <a:rPr lang="en-US" sz="2000" dirty="0"/>
              <a:t>What is the projected outcome for children transplanted today?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C1EE50-4DE3-F04D-875B-68133052E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512" y="931843"/>
            <a:ext cx="4404169" cy="1116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98DD9-2838-6243-BA47-2778A1FD8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E898B-E052-6841-A655-A877D83FC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4224"/>
            <a:ext cx="4683512" cy="4479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A3E02-548F-25E7-4AB5-FBE93E7AE10D}"/>
              </a:ext>
            </a:extLst>
          </p:cNvPr>
          <p:cNvSpPr txBox="1"/>
          <p:nvPr/>
        </p:nvSpPr>
        <p:spPr>
          <a:xfrm>
            <a:off x="5059680" y="2508069"/>
            <a:ext cx="3265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</a:t>
            </a:r>
            <a:r>
              <a:rPr lang="en-US" dirty="0" err="1"/>
              <a:t>yr</a:t>
            </a:r>
            <a:r>
              <a:rPr lang="en-US" dirty="0"/>
              <a:t> patient and graft survival projected at 80%/69.1%, respectively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7C2398-0EBB-8608-F6A9-D289D8295A00}"/>
              </a:ext>
            </a:extLst>
          </p:cNvPr>
          <p:cNvCxnSpPr/>
          <p:nvPr/>
        </p:nvCxnSpPr>
        <p:spPr>
          <a:xfrm flipH="1" flipV="1">
            <a:off x="4336869" y="1733006"/>
            <a:ext cx="722811" cy="8387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F50997-EA36-D944-2509-6D3605477309}"/>
              </a:ext>
            </a:extLst>
          </p:cNvPr>
          <p:cNvCxnSpPr>
            <a:stCxn id="3" idx="1"/>
          </p:cNvCxnSpPr>
          <p:nvPr/>
        </p:nvCxnSpPr>
        <p:spPr>
          <a:xfrm flipH="1">
            <a:off x="3840480" y="2969734"/>
            <a:ext cx="1219200" cy="1245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898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0193-FFA6-688F-4805-4A2727098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C9C14-C948-2D12-EEBB-5D8DEE13D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72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792C1-12EA-413C-9CFD-F5B432E3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451248"/>
            <a:ext cx="3417094" cy="165616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7CD6EA-53A5-445F-952B-8083B98DB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525" y="2368008"/>
            <a:ext cx="3417094" cy="2532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EAA3BD-0AB8-4E99-9C12-8709BF69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61" y="942975"/>
            <a:ext cx="2628930" cy="3191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Improved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oucomes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were key to pushing the boundaries</a:t>
            </a:r>
          </a:p>
        </p:txBody>
      </p:sp>
    </p:spTree>
    <p:extLst>
      <p:ext uri="{BB962C8B-B14F-4D97-AF65-F5344CB8AC3E}">
        <p14:creationId xmlns:p14="http://schemas.microsoft.com/office/powerpoint/2010/main" val="135802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B3AEA-F36F-1111-0CA3-D31BB184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20A99-33B5-2D10-85B5-398B1B66E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and graft survival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C1A39-6393-9BC0-D0AF-C096D9229E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Patient survival 98.5 %</a:t>
            </a:r>
          </a:p>
          <a:p>
            <a:r>
              <a:rPr lang="en-US" dirty="0"/>
              <a:t>Graft survival 97.5 %</a:t>
            </a:r>
          </a:p>
          <a:p>
            <a:pPr lvl="1"/>
            <a:r>
              <a:rPr lang="en-US" dirty="0"/>
              <a:t>One </a:t>
            </a:r>
            <a:r>
              <a:rPr lang="en-US" dirty="0" err="1"/>
              <a:t>ReTx</a:t>
            </a:r>
            <a:r>
              <a:rPr lang="en-US" dirty="0"/>
              <a:t> </a:t>
            </a:r>
          </a:p>
          <a:p>
            <a:r>
              <a:rPr lang="en-US" dirty="0"/>
              <a:t>Current </a:t>
            </a:r>
            <a:r>
              <a:rPr lang="en-US" dirty="0" err="1"/>
              <a:t>Folllowup</a:t>
            </a:r>
            <a:r>
              <a:rPr lang="en-US" dirty="0"/>
              <a:t> (n=83)</a:t>
            </a:r>
          </a:p>
          <a:p>
            <a:pPr lvl="1"/>
            <a:r>
              <a:rPr lang="en-US" dirty="0"/>
              <a:t>Transferred to other center (n=28)</a:t>
            </a:r>
          </a:p>
          <a:p>
            <a:pPr lvl="1"/>
            <a:r>
              <a:rPr lang="en-US" dirty="0"/>
              <a:t>Lost to </a:t>
            </a:r>
            <a:r>
              <a:rPr lang="en-US" dirty="0" err="1"/>
              <a:t>followup</a:t>
            </a:r>
            <a:r>
              <a:rPr lang="en-US" dirty="0"/>
              <a:t> (n=6)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A810C-8445-801A-CF73-2AD4F9A4B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Patient status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46716-813C-AACC-CCC4-A814CA45F1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Morbidity :1 patient with biliary drainage catheter</a:t>
            </a:r>
          </a:p>
          <a:p>
            <a:r>
              <a:rPr lang="en-US" dirty="0"/>
              <a:t>100% unrestricted diet</a:t>
            </a:r>
          </a:p>
          <a:p>
            <a:r>
              <a:rPr lang="en-US" dirty="0"/>
              <a:t>No metabolic crises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C47AB-526A-720E-2054-1BD6FB3C4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87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E581-1500-987B-DF0D-4D71DAE1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UNDER THE SURFACE</a:t>
            </a:r>
          </a:p>
        </p:txBody>
      </p:sp>
      <p:pic>
        <p:nvPicPr>
          <p:cNvPr id="2050" name="Picture 2" descr="Image result for Iceberg. Size: 223 x 165. Source: colemaninsights.com">
            <a:extLst>
              <a:ext uri="{FF2B5EF4-FFF2-40B4-BE49-F238E27FC236}">
                <a16:creationId xmlns:a16="http://schemas.microsoft.com/office/drawing/2014/main" id="{83618860-CDD0-47AB-A73F-F0D31FB5B6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6065" y="867569"/>
            <a:ext cx="4441247" cy="32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2FBDB-439A-EE21-8175-C173031CA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2058" name="Text Placeholder 4">
            <a:extLst>
              <a:ext uri="{FF2B5EF4-FFF2-40B4-BE49-F238E27FC236}">
                <a16:creationId xmlns:a16="http://schemas.microsoft.com/office/drawing/2014/main" id="{400EAD4C-0E63-47CD-E0D6-7EF9AA9C3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048774"/>
              </p:ext>
            </p:extLst>
          </p:nvPr>
        </p:nvGraphicFramePr>
        <p:xfrm>
          <a:off x="457201" y="1076325"/>
          <a:ext cx="3008313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319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956931" y="310379"/>
            <a:ext cx="5748670" cy="686439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>
            <a:spAutoFit/>
          </a:bodyPr>
          <a:lstStyle/>
          <a:p>
            <a:r>
              <a:rPr lang="en-US" b="1" spc="-1" dirty="0">
                <a:solidFill>
                  <a:srgbClr val="000000"/>
                </a:solidFill>
                <a:latin typeface="Arial"/>
              </a:rPr>
              <a:t>Knowledge gap and variation in critical outcomes </a:t>
            </a:r>
          </a:p>
          <a:p>
            <a:r>
              <a:rPr lang="en-US" sz="1100" b="1" spc="-1" dirty="0">
                <a:solidFill>
                  <a:srgbClr val="000000"/>
                </a:solidFill>
                <a:latin typeface="Arial"/>
              </a:rPr>
              <a:t>Reducing Pediatric Liver Transplant Complications: A Potential Roadmap for Transplant Quality Improvement Initiatives Within North America</a:t>
            </a:r>
          </a:p>
        </p:txBody>
      </p:sp>
      <p:sp>
        <p:nvSpPr>
          <p:cNvPr id="45" name="TextShape 2"/>
          <p:cNvSpPr txBox="1"/>
          <p:nvPr/>
        </p:nvSpPr>
        <p:spPr>
          <a:xfrm>
            <a:off x="368914" y="4198491"/>
            <a:ext cx="4583200" cy="314380"/>
          </a:xfrm>
          <a:prstGeom prst="rect">
            <a:avLst/>
          </a:prstGeom>
          <a:noFill/>
          <a:ln>
            <a:noFill/>
          </a:ln>
        </p:spPr>
        <p:txBody>
          <a:bodyPr wrap="square" lIns="67500" tIns="33750" rIns="67500" bIns="33750">
            <a:spAutoFit/>
          </a:bodyPr>
          <a:lstStyle/>
          <a:p>
            <a:r>
              <a:rPr lang="en-US" sz="800" b="1" spc="-1" dirty="0">
                <a:solidFill>
                  <a:srgbClr val="0054A6"/>
                </a:solidFill>
                <a:latin typeface="Arial"/>
              </a:rPr>
              <a:t>American Journal of Transplantation, Volume: 12, Issue: 9, Pages: 2301-2306, First published: 06 August 2012, DOI: (10.1111/j.1600-6143.2012.04204.x) </a:t>
            </a:r>
            <a:endParaRPr lang="en-US" sz="8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Main graphic"/>
          <p:cNvPicPr/>
          <p:nvPr/>
        </p:nvPicPr>
        <p:blipFill>
          <a:blip r:embed="rId3"/>
          <a:stretch/>
        </p:blipFill>
        <p:spPr>
          <a:xfrm>
            <a:off x="248499" y="1118133"/>
            <a:ext cx="4410180" cy="285741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5763F-B215-4A95-A6B7-6B2376D82AC2}"/>
              </a:ext>
            </a:extLst>
          </p:cNvPr>
          <p:cNvSpPr txBox="1"/>
          <p:nvPr/>
        </p:nvSpPr>
        <p:spPr>
          <a:xfrm>
            <a:off x="566184" y="3975543"/>
            <a:ext cx="76941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Biliary complication ( LEFT) and Hepatic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Arterty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Complication ( RIGHT) rates across North American pediatric liver transplant centers.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E0DDA1FD-4638-C000-181D-DDF3ED24C2A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810836" y="996914"/>
            <a:ext cx="4165979" cy="29634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2">
      <a:dk1>
        <a:srgbClr val="904199"/>
      </a:dk1>
      <a:lt1>
        <a:srgbClr val="FFFFFF"/>
      </a:lt1>
      <a:dk2>
        <a:srgbClr val="363533"/>
      </a:dk2>
      <a:lt2>
        <a:srgbClr val="DBD9D6"/>
      </a:lt2>
      <a:accent1>
        <a:srgbClr val="ABDEBD"/>
      </a:accent1>
      <a:accent2>
        <a:srgbClr val="F37F89"/>
      </a:accent2>
      <a:accent3>
        <a:srgbClr val="A6B500"/>
      </a:accent3>
      <a:accent4>
        <a:srgbClr val="771A61"/>
      </a:accent4>
      <a:accent5>
        <a:srgbClr val="47C6E6"/>
      </a:accent5>
      <a:accent6>
        <a:srgbClr val="4D1049"/>
      </a:accent6>
      <a:hlink>
        <a:srgbClr val="CDDC28"/>
      </a:hlink>
      <a:folHlink>
        <a:srgbClr val="0092B3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allenges facing intestinal transplantation TTS  -  Read-Only" id="{F2907AF3-0004-4121-9D41-F80E44CEA4A3}" vid="{3D37D4F6-C4D6-40D9-897F-406F556C00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330A2AACB94478B4CC2F39002A861" ma:contentTypeVersion="19" ma:contentTypeDescription="Create a new document." ma:contentTypeScope="" ma:versionID="32daa0de65cc99679e4f6b01f2f62f03">
  <xsd:schema xmlns:xsd="http://www.w3.org/2001/XMLSchema" xmlns:xs="http://www.w3.org/2001/XMLSchema" xmlns:p="http://schemas.microsoft.com/office/2006/metadata/properties" xmlns:ns1="http://schemas.microsoft.com/sharepoint/v3" xmlns:ns3="ba28866e-f5dd-4244-9a9f-5ea6ca469195" xmlns:ns4="1c19515c-c7c5-4d54-a7fa-846a4eb38078" targetNamespace="http://schemas.microsoft.com/office/2006/metadata/properties" ma:root="true" ma:fieldsID="a80f191734ea760bb66e995e1b4493ee" ns1:_="" ns3:_="" ns4:_="">
    <xsd:import namespace="http://schemas.microsoft.com/sharepoint/v3"/>
    <xsd:import namespace="ba28866e-f5dd-4244-9a9f-5ea6ca469195"/>
    <xsd:import namespace="1c19515c-c7c5-4d54-a7fa-846a4eb380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8866e-f5dd-4244-9a9f-5ea6ca46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9515c-c7c5-4d54-a7fa-846a4eb380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ba28866e-f5dd-4244-9a9f-5ea6ca46919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01FBEC-D3C5-411D-871F-A7DCFDDFFE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a28866e-f5dd-4244-9a9f-5ea6ca469195"/>
    <ds:schemaRef ds:uri="1c19515c-c7c5-4d54-a7fa-846a4eb380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AD99EE-7505-4943-A7B5-2E5830D4D239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c19515c-c7c5-4d54-a7fa-846a4eb38078"/>
    <ds:schemaRef ds:uri="ba28866e-f5dd-4244-9a9f-5ea6ca46919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992EF2C-33DB-4854-A744-C6B8856162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Challenges facing intestinal transplantation TTS_kjs062221</Template>
  <TotalTime>6357</TotalTime>
  <Words>1837</Words>
  <Application>Microsoft Macintosh PowerPoint</Application>
  <PresentationFormat>On-screen Show (16:9)</PresentationFormat>
  <Paragraphs>280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Catamaran</vt:lpstr>
      <vt:lpstr>Verdana</vt:lpstr>
      <vt:lpstr>Courier New</vt:lpstr>
      <vt:lpstr>Arial</vt:lpstr>
      <vt:lpstr>Arvo</vt:lpstr>
      <vt:lpstr>Montserrat</vt:lpstr>
      <vt:lpstr>News Gothic MT</vt:lpstr>
      <vt:lpstr>Franklin Gothic Demi</vt:lpstr>
      <vt:lpstr>Roboto</vt:lpstr>
      <vt:lpstr>Gotham narrow</vt:lpstr>
      <vt:lpstr>Calibri</vt:lpstr>
      <vt:lpstr>Custom Design</vt:lpstr>
      <vt:lpstr>Liver Transplant for MSUD: Outcomes, Challenges, and LONG TERM PERSPECTIVES</vt:lpstr>
      <vt:lpstr>Objectives</vt:lpstr>
      <vt:lpstr>PowerPoint Presentation</vt:lpstr>
      <vt:lpstr>PowerPoint Presentation</vt:lpstr>
      <vt:lpstr>What is the projected outcome for children transplanted today?</vt:lpstr>
      <vt:lpstr>Improved oucomes were key to pushing the boundaries</vt:lpstr>
      <vt:lpstr>Overall outcomes</vt:lpstr>
      <vt:lpstr>CHALLENGES UNDER THE SURFACE</vt:lpstr>
      <vt:lpstr>PowerPoint Presentation</vt:lpstr>
      <vt:lpstr>Toward a more wholistic view: the “Ideal outcome” metric </vt:lpstr>
      <vt:lpstr>PowerPoint Presentation</vt:lpstr>
      <vt:lpstr>Ideal outcome metrics, MSUD TX, J Peds 2021</vt:lpstr>
      <vt:lpstr>Outcome metrics by time post Tx</vt:lpstr>
      <vt:lpstr>PowerPoint Presentation</vt:lpstr>
      <vt:lpstr>How do learning systems meet the current health care system needs?</vt:lpstr>
      <vt:lpstr>Learning Health Systems: Learning Faster</vt:lpstr>
      <vt:lpstr>PowerPoint Presentation</vt:lpstr>
      <vt:lpstr>PowerPoint Presentation</vt:lpstr>
      <vt:lpstr>Starzl Network Guiding Principles </vt:lpstr>
      <vt:lpstr>PowerPoint Presentation</vt:lpstr>
      <vt:lpstr>Optimizing Immunosuppression</vt:lpstr>
      <vt:lpstr>Understanding Transition of Care</vt:lpstr>
      <vt:lpstr>PowerPoint Presentation</vt:lpstr>
      <vt:lpstr>PowerPoint Presentation</vt:lpstr>
      <vt:lpstr>PowerPoint Presentation</vt:lpstr>
      <vt:lpstr>Long-term follow up and transition to adult providers</vt:lpstr>
      <vt:lpstr>Success</vt:lpstr>
      <vt:lpstr>Success</vt:lpstr>
      <vt:lpstr>Three areas of follow-up</vt:lpstr>
      <vt:lpstr>www.starzl.unosregistries.org</vt:lpstr>
      <vt:lpstr>Where are we with monitoring the graft?</vt:lpstr>
      <vt:lpstr>Where are we with monitoring the graft?</vt:lpstr>
      <vt:lpstr>PowerPoint Presentation</vt:lpstr>
      <vt:lpstr>Status of Operational Tolerance</vt:lpstr>
      <vt:lpstr>Inclusion criteria</vt:lpstr>
      <vt:lpstr>Monitoring IMMUNOSUPPRESSION</vt:lpstr>
      <vt:lpstr>www.starzl.unosregistries.org</vt:lpstr>
      <vt:lpstr>Cancer risk of immunosuppression </vt:lpstr>
      <vt:lpstr>PowerPoint Presentation</vt:lpstr>
      <vt:lpstr>PowerPoint Presentation</vt:lpstr>
      <vt:lpstr>PowerPoint Presentation</vt:lpstr>
      <vt:lpstr>Other life-long considerations  </vt:lpstr>
      <vt:lpstr>Prevention – long term</vt:lpstr>
      <vt:lpstr>The challenges of MSUD s/p Tx mirror the pediatric journey post LTX</vt:lpstr>
      <vt:lpstr>Conclusions</vt:lpstr>
      <vt:lpstr>Conclusions</vt:lpstr>
      <vt:lpstr>PowerPoint Presentation</vt:lpstr>
      <vt:lpstr>ACKNOWLEDGEMENTS</vt:lpstr>
      <vt:lpstr>Starzl Network Team</vt:lpstr>
      <vt:lpstr>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Smith, Kathleen</dc:creator>
  <cp:keywords>SYS512502</cp:keywords>
  <dc:description/>
  <cp:lastModifiedBy>Mazariegos, George</cp:lastModifiedBy>
  <cp:revision>14</cp:revision>
  <dcterms:created xsi:type="dcterms:W3CDTF">2021-06-22T14:37:41Z</dcterms:created>
  <dcterms:modified xsi:type="dcterms:W3CDTF">2024-02-23T01:09:17Z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cility">
    <vt:lpwstr/>
  </property>
  <property fmtid="{D5CDD505-2E9C-101B-9397-08002B2CF9AE}" pid="3" name="Template Type">
    <vt:lpwstr>109;#PowerPoint|53014d65-2a80-4bb9-a8d0-3481f0cda7bc</vt:lpwstr>
  </property>
  <property fmtid="{D5CDD505-2E9C-101B-9397-08002B2CF9AE}" pid="4" name="ContentTypeId">
    <vt:lpwstr>0x010100B0B330A2AACB94478B4CC2F39002A861</vt:lpwstr>
  </property>
  <property fmtid="{D5CDD505-2E9C-101B-9397-08002B2CF9AE}" pid="5" name="TaxCatchAll">
    <vt:lpwstr>109;#PowerPoint|53014d65-2a80-4bb9-a8d0-3481f0cda7bc</vt:lpwstr>
  </property>
  <property fmtid="{D5CDD505-2E9C-101B-9397-08002B2CF9AE}" pid="6" name="Gateway">
    <vt:lpwstr/>
  </property>
  <property fmtid="{D5CDD505-2E9C-101B-9397-08002B2CF9AE}" pid="7" name="UPMC Department">
    <vt:lpwstr/>
  </property>
  <property fmtid="{D5CDD505-2E9C-101B-9397-08002B2CF9AE}" pid="8" name="Order">
    <vt:r8>8700</vt:r8>
  </property>
  <property fmtid="{D5CDD505-2E9C-101B-9397-08002B2CF9AE}" pid="9" name="xd_Signature">
    <vt:bool>false</vt:bool>
  </property>
  <property fmtid="{D5CDD505-2E9C-101B-9397-08002B2CF9AE}" pid="10" name="Guide Type">
    <vt:lpwstr/>
  </property>
  <property fmtid="{D5CDD505-2E9C-101B-9397-08002B2CF9AE}" pid="11" name="xd_ProgID">
    <vt:lpwstr/>
  </property>
  <property fmtid="{D5CDD505-2E9C-101B-9397-08002B2CF9AE}" pid="12" name="Manual Type">
    <vt:lpwstr/>
  </property>
  <property fmtid="{D5CDD505-2E9C-101B-9397-08002B2CF9AE}" pid="13" name="Form TypeTaxHTField0">
    <vt:lpwstr/>
  </property>
  <property fmtid="{D5CDD505-2E9C-101B-9397-08002B2CF9AE}" pid="14" name="Form Type">
    <vt:lpwstr/>
  </property>
  <property fmtid="{D5CDD505-2E9C-101B-9397-08002B2CF9AE}" pid="15" name="Guide TypeTaxHTField0">
    <vt:lpwstr/>
  </property>
  <property fmtid="{D5CDD505-2E9C-101B-9397-08002B2CF9AE}" pid="16" name="TemplateUrl">
    <vt:lpwstr/>
  </property>
  <property fmtid="{D5CDD505-2E9C-101B-9397-08002B2CF9AE}" pid="17" name="Manual TypeTaxHTField0">
    <vt:lpwstr/>
  </property>
  <property fmtid="{D5CDD505-2E9C-101B-9397-08002B2CF9AE}" pid="18" name="JobFamily">
    <vt:lpwstr>2;#All Job Families|fc0c399f-7593-4fa0-b21a-a408909d74e4</vt:lpwstr>
  </property>
  <property fmtid="{D5CDD505-2E9C-101B-9397-08002B2CF9AE}" pid="19" name="Topic">
    <vt:lpwstr>38;#Communications and Marketing|61441077-5036-4f7c-96ae-3787ba87ac85</vt:lpwstr>
  </property>
  <property fmtid="{D5CDD505-2E9C-101B-9397-08002B2CF9AE}" pid="20" name="BusinessUnit">
    <vt:lpwstr>1;#All Business Units|0d720952-413d-4e89-8cd6-06b85e9c17fb</vt:lpwstr>
  </property>
  <property fmtid="{D5CDD505-2E9C-101B-9397-08002B2CF9AE}" pid="21" name="Content Collector">
    <vt:lpwstr>1335;#PowerPoints|36ec3219-a17c-4cbc-a68d-09e209fc0bbb</vt:lpwstr>
  </property>
  <property fmtid="{D5CDD505-2E9C-101B-9397-08002B2CF9AE}" pid="22" name="Managers">
    <vt:lpwstr>3;#Non-manager|d12c5e93-d095-4401-8670-d67e7df93c65</vt:lpwstr>
  </property>
  <property fmtid="{D5CDD505-2E9C-101B-9397-08002B2CF9AE}" pid="23" name="MSIP_Label_5e4b1be8-281e-475d-98b0-21c3457e5a46_Enabled">
    <vt:lpwstr>true</vt:lpwstr>
  </property>
  <property fmtid="{D5CDD505-2E9C-101B-9397-08002B2CF9AE}" pid="24" name="MSIP_Label_5e4b1be8-281e-475d-98b0-21c3457e5a46_SetDate">
    <vt:lpwstr>2021-06-22T14:37:41Z</vt:lpwstr>
  </property>
  <property fmtid="{D5CDD505-2E9C-101B-9397-08002B2CF9AE}" pid="25" name="MSIP_Label_5e4b1be8-281e-475d-98b0-21c3457e5a46_Method">
    <vt:lpwstr>Standard</vt:lpwstr>
  </property>
  <property fmtid="{D5CDD505-2E9C-101B-9397-08002B2CF9AE}" pid="26" name="MSIP_Label_5e4b1be8-281e-475d-98b0-21c3457e5a46_Name">
    <vt:lpwstr>Public</vt:lpwstr>
  </property>
  <property fmtid="{D5CDD505-2E9C-101B-9397-08002B2CF9AE}" pid="27" name="MSIP_Label_5e4b1be8-281e-475d-98b0-21c3457e5a46_SiteId">
    <vt:lpwstr>8b3dd73e-4e72-4679-b191-56da1588712b</vt:lpwstr>
  </property>
  <property fmtid="{D5CDD505-2E9C-101B-9397-08002B2CF9AE}" pid="28" name="MSIP_Label_5e4b1be8-281e-475d-98b0-21c3457e5a46_ActionId">
    <vt:lpwstr>bf791046-54ad-46d1-bf54-a0be0bfe4859</vt:lpwstr>
  </property>
  <property fmtid="{D5CDD505-2E9C-101B-9397-08002B2CF9AE}" pid="29" name="MSIP_Label_5e4b1be8-281e-475d-98b0-21c3457e5a46_ContentBits">
    <vt:lpwstr>0</vt:lpwstr>
  </property>
</Properties>
</file>